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450" r:id="rId2"/>
    <p:sldId id="497" r:id="rId3"/>
    <p:sldId id="504" r:id="rId4"/>
    <p:sldId id="296" r:id="rId5"/>
    <p:sldId id="294" r:id="rId6"/>
    <p:sldId id="297" r:id="rId7"/>
    <p:sldId id="462" r:id="rId8"/>
    <p:sldId id="463" r:id="rId9"/>
    <p:sldId id="464" r:id="rId10"/>
    <p:sldId id="453" r:id="rId11"/>
    <p:sldId id="475" r:id="rId12"/>
    <p:sldId id="476" r:id="rId13"/>
    <p:sldId id="477" r:id="rId14"/>
    <p:sldId id="456" r:id="rId15"/>
    <p:sldId id="457" r:id="rId16"/>
    <p:sldId id="480" r:id="rId17"/>
    <p:sldId id="481" r:id="rId18"/>
    <p:sldId id="483" r:id="rId19"/>
    <p:sldId id="466" r:id="rId20"/>
    <p:sldId id="465" r:id="rId21"/>
    <p:sldId id="489" r:id="rId22"/>
    <p:sldId id="478" r:id="rId23"/>
    <p:sldId id="500" r:id="rId24"/>
    <p:sldId id="458" r:id="rId25"/>
    <p:sldId id="473" r:id="rId26"/>
    <p:sldId id="474" r:id="rId27"/>
    <p:sldId id="505" r:id="rId28"/>
    <p:sldId id="486" r:id="rId29"/>
    <p:sldId id="484" r:id="rId30"/>
    <p:sldId id="502" r:id="rId31"/>
    <p:sldId id="503" r:id="rId32"/>
    <p:sldId id="487" r:id="rId33"/>
    <p:sldId id="493" r:id="rId34"/>
    <p:sldId id="498" r:id="rId35"/>
    <p:sldId id="499" r:id="rId36"/>
    <p:sldId id="485" r:id="rId37"/>
    <p:sldId id="501" r:id="rId38"/>
    <p:sldId id="506" r:id="rId39"/>
    <p:sldId id="459" r:id="rId40"/>
    <p:sldId id="495" r:id="rId41"/>
    <p:sldId id="496" r:id="rId42"/>
    <p:sldId id="467" r:id="rId43"/>
    <p:sldId id="490" r:id="rId44"/>
    <p:sldId id="491" r:id="rId45"/>
    <p:sldId id="468" r:id="rId46"/>
    <p:sldId id="488" r:id="rId47"/>
    <p:sldId id="469" r:id="rId48"/>
    <p:sldId id="472" r:id="rId49"/>
    <p:sldId id="379" r:id="rId50"/>
    <p:sldId id="470" r:id="rId51"/>
  </p:sldIdLst>
  <p:sldSz cx="9144000" cy="6858000" type="screen4x3"/>
  <p:notesSz cx="6667500" cy="9801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0C8E"/>
    <a:srgbClr val="0066FF"/>
    <a:srgbClr val="85DFFF"/>
    <a:srgbClr val="1BE5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81" autoAdjust="0"/>
    <p:restoredTop sz="80818" autoAdjust="0"/>
  </p:normalViewPr>
  <p:slideViewPr>
    <p:cSldViewPr>
      <p:cViewPr varScale="1">
        <p:scale>
          <a:sx n="74" d="100"/>
          <a:sy n="74" d="100"/>
        </p:scale>
        <p:origin x="-125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2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2889250" cy="490060"/>
          </a:xfrm>
          <a:prstGeom prst="rect">
            <a:avLst/>
          </a:prstGeom>
        </p:spPr>
        <p:txBody>
          <a:bodyPr vert="horz" lIns="90664" tIns="45332" rIns="90664" bIns="45332" rtlCol="0"/>
          <a:lstStyle>
            <a:lvl1pPr algn="l">
              <a:defRPr sz="1200"/>
            </a:lvl1pPr>
          </a:lstStyle>
          <a:p>
            <a:endParaRPr lang="en-US"/>
          </a:p>
        </p:txBody>
      </p:sp>
      <p:sp>
        <p:nvSpPr>
          <p:cNvPr id="3" name="Date Placeholder 2"/>
          <p:cNvSpPr>
            <a:spLocks noGrp="1"/>
          </p:cNvSpPr>
          <p:nvPr>
            <p:ph type="dt" sz="quarter" idx="1"/>
          </p:nvPr>
        </p:nvSpPr>
        <p:spPr>
          <a:xfrm>
            <a:off x="3776708" y="1"/>
            <a:ext cx="2889250" cy="490060"/>
          </a:xfrm>
          <a:prstGeom prst="rect">
            <a:avLst/>
          </a:prstGeom>
        </p:spPr>
        <p:txBody>
          <a:bodyPr vert="horz" lIns="90664" tIns="45332" rIns="90664" bIns="45332" rtlCol="0"/>
          <a:lstStyle>
            <a:lvl1pPr algn="r">
              <a:defRPr sz="1200"/>
            </a:lvl1pPr>
          </a:lstStyle>
          <a:p>
            <a:fld id="{17A77CA4-5A26-418C-928D-DC38DD8AD0BF}" type="datetimeFigureOut">
              <a:rPr lang="en-US" smtClean="0"/>
              <a:pPr/>
              <a:t>6/15/2014</a:t>
            </a:fld>
            <a:endParaRPr lang="en-US"/>
          </a:p>
        </p:txBody>
      </p:sp>
      <p:sp>
        <p:nvSpPr>
          <p:cNvPr id="4" name="Footer Placeholder 3"/>
          <p:cNvSpPr>
            <a:spLocks noGrp="1"/>
          </p:cNvSpPr>
          <p:nvPr>
            <p:ph type="ftr" sz="quarter" idx="2"/>
          </p:nvPr>
        </p:nvSpPr>
        <p:spPr>
          <a:xfrm>
            <a:off x="3" y="9309464"/>
            <a:ext cx="2889250" cy="490060"/>
          </a:xfrm>
          <a:prstGeom prst="rect">
            <a:avLst/>
          </a:prstGeom>
        </p:spPr>
        <p:txBody>
          <a:bodyPr vert="horz" lIns="90664" tIns="45332" rIns="90664" bIns="45332" rtlCol="0" anchor="b"/>
          <a:lstStyle>
            <a:lvl1pPr algn="l">
              <a:defRPr sz="1200"/>
            </a:lvl1pPr>
          </a:lstStyle>
          <a:p>
            <a:endParaRPr lang="en-US"/>
          </a:p>
        </p:txBody>
      </p:sp>
      <p:sp>
        <p:nvSpPr>
          <p:cNvPr id="5" name="Slide Number Placeholder 4"/>
          <p:cNvSpPr>
            <a:spLocks noGrp="1"/>
          </p:cNvSpPr>
          <p:nvPr>
            <p:ph type="sldNum" sz="quarter" idx="3"/>
          </p:nvPr>
        </p:nvSpPr>
        <p:spPr>
          <a:xfrm>
            <a:off x="3776708" y="9309464"/>
            <a:ext cx="2889250" cy="490060"/>
          </a:xfrm>
          <a:prstGeom prst="rect">
            <a:avLst/>
          </a:prstGeom>
        </p:spPr>
        <p:txBody>
          <a:bodyPr vert="horz" lIns="90664" tIns="45332" rIns="90664" bIns="45332" rtlCol="0" anchor="b"/>
          <a:lstStyle>
            <a:lvl1pPr algn="r">
              <a:defRPr sz="1200"/>
            </a:lvl1pPr>
          </a:lstStyle>
          <a:p>
            <a:fld id="{391D1E21-31E1-4DE2-91BA-D7F45986AAD3}" type="slidenum">
              <a:rPr lang="en-US" smtClean="0"/>
              <a:pPr/>
              <a:t>‹#›</a:t>
            </a:fld>
            <a:endParaRPr lang="en-US"/>
          </a:p>
        </p:txBody>
      </p:sp>
    </p:spTree>
    <p:extLst>
      <p:ext uri="{BB962C8B-B14F-4D97-AF65-F5344CB8AC3E}">
        <p14:creationId xmlns:p14="http://schemas.microsoft.com/office/powerpoint/2010/main" val="2344666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2889250" cy="490060"/>
          </a:xfrm>
          <a:prstGeom prst="rect">
            <a:avLst/>
          </a:prstGeom>
        </p:spPr>
        <p:txBody>
          <a:bodyPr vert="horz" lIns="90664" tIns="45332" rIns="90664" bIns="45332" rtlCol="0"/>
          <a:lstStyle>
            <a:lvl1pPr algn="l">
              <a:defRPr sz="1200"/>
            </a:lvl1pPr>
          </a:lstStyle>
          <a:p>
            <a:endParaRPr lang="en-US"/>
          </a:p>
        </p:txBody>
      </p:sp>
      <p:sp>
        <p:nvSpPr>
          <p:cNvPr id="3" name="Date Placeholder 2"/>
          <p:cNvSpPr>
            <a:spLocks noGrp="1"/>
          </p:cNvSpPr>
          <p:nvPr>
            <p:ph type="dt" idx="1"/>
          </p:nvPr>
        </p:nvSpPr>
        <p:spPr>
          <a:xfrm>
            <a:off x="3776708" y="1"/>
            <a:ext cx="2889250" cy="490060"/>
          </a:xfrm>
          <a:prstGeom prst="rect">
            <a:avLst/>
          </a:prstGeom>
        </p:spPr>
        <p:txBody>
          <a:bodyPr vert="horz" lIns="90664" tIns="45332" rIns="90664" bIns="45332" rtlCol="0"/>
          <a:lstStyle>
            <a:lvl1pPr algn="r">
              <a:defRPr sz="1200"/>
            </a:lvl1pPr>
          </a:lstStyle>
          <a:p>
            <a:fld id="{E59CE0CE-7E16-4FE7-AE57-724E757EAEF9}" type="datetimeFigureOut">
              <a:rPr lang="en-US" smtClean="0"/>
              <a:pPr/>
              <a:t>6/15/2014</a:t>
            </a:fld>
            <a:endParaRPr lang="en-US"/>
          </a:p>
        </p:txBody>
      </p:sp>
      <p:sp>
        <p:nvSpPr>
          <p:cNvPr id="4" name="Slide Image Placeholder 3"/>
          <p:cNvSpPr>
            <a:spLocks noGrp="1" noRot="1" noChangeAspect="1"/>
          </p:cNvSpPr>
          <p:nvPr>
            <p:ph type="sldImg" idx="2"/>
          </p:nvPr>
        </p:nvSpPr>
        <p:spPr>
          <a:xfrm>
            <a:off x="884238" y="735013"/>
            <a:ext cx="4899025" cy="3675062"/>
          </a:xfrm>
          <a:prstGeom prst="rect">
            <a:avLst/>
          </a:prstGeom>
          <a:noFill/>
          <a:ln w="12700">
            <a:solidFill>
              <a:prstClr val="black"/>
            </a:solidFill>
          </a:ln>
        </p:spPr>
        <p:txBody>
          <a:bodyPr vert="horz" lIns="90664" tIns="45332" rIns="90664" bIns="45332" rtlCol="0" anchor="ctr"/>
          <a:lstStyle/>
          <a:p>
            <a:endParaRPr lang="en-US"/>
          </a:p>
        </p:txBody>
      </p:sp>
      <p:sp>
        <p:nvSpPr>
          <p:cNvPr id="5" name="Notes Placeholder 4"/>
          <p:cNvSpPr>
            <a:spLocks noGrp="1"/>
          </p:cNvSpPr>
          <p:nvPr>
            <p:ph type="body" sz="quarter" idx="3"/>
          </p:nvPr>
        </p:nvSpPr>
        <p:spPr>
          <a:xfrm>
            <a:off x="666750" y="4655582"/>
            <a:ext cx="5334000" cy="4410552"/>
          </a:xfrm>
          <a:prstGeom prst="rect">
            <a:avLst/>
          </a:prstGeom>
        </p:spPr>
        <p:txBody>
          <a:bodyPr vert="horz" lIns="90664" tIns="45332" rIns="90664" bIns="4533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9309464"/>
            <a:ext cx="2889250" cy="490060"/>
          </a:xfrm>
          <a:prstGeom prst="rect">
            <a:avLst/>
          </a:prstGeom>
        </p:spPr>
        <p:txBody>
          <a:bodyPr vert="horz" lIns="90664" tIns="45332" rIns="90664" bIns="45332" rtlCol="0" anchor="b"/>
          <a:lstStyle>
            <a:lvl1pPr algn="l">
              <a:defRPr sz="1200"/>
            </a:lvl1pPr>
          </a:lstStyle>
          <a:p>
            <a:endParaRPr lang="en-US"/>
          </a:p>
        </p:txBody>
      </p:sp>
      <p:sp>
        <p:nvSpPr>
          <p:cNvPr id="7" name="Slide Number Placeholder 6"/>
          <p:cNvSpPr>
            <a:spLocks noGrp="1"/>
          </p:cNvSpPr>
          <p:nvPr>
            <p:ph type="sldNum" sz="quarter" idx="5"/>
          </p:nvPr>
        </p:nvSpPr>
        <p:spPr>
          <a:xfrm>
            <a:off x="3776708" y="9309464"/>
            <a:ext cx="2889250" cy="490060"/>
          </a:xfrm>
          <a:prstGeom prst="rect">
            <a:avLst/>
          </a:prstGeom>
        </p:spPr>
        <p:txBody>
          <a:bodyPr vert="horz" lIns="90664" tIns="45332" rIns="90664" bIns="45332" rtlCol="0" anchor="b"/>
          <a:lstStyle>
            <a:lvl1pPr algn="r">
              <a:defRPr sz="1200"/>
            </a:lvl1pPr>
          </a:lstStyle>
          <a:p>
            <a:fld id="{75C5ED17-03FB-4DB8-A22A-17A7A5E85B92}" type="slidenum">
              <a:rPr lang="en-US" smtClean="0"/>
              <a:pPr/>
              <a:t>‹#›</a:t>
            </a:fld>
            <a:endParaRPr lang="en-US"/>
          </a:p>
        </p:txBody>
      </p:sp>
    </p:spTree>
    <p:extLst>
      <p:ext uri="{BB962C8B-B14F-4D97-AF65-F5344CB8AC3E}">
        <p14:creationId xmlns:p14="http://schemas.microsoft.com/office/powerpoint/2010/main" val="288397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baseline="0" dirty="0" smtClean="0"/>
          </a:p>
        </p:txBody>
      </p:sp>
      <p:sp>
        <p:nvSpPr>
          <p:cNvPr id="4" name="Slide Number Placeholder 3"/>
          <p:cNvSpPr>
            <a:spLocks noGrp="1"/>
          </p:cNvSpPr>
          <p:nvPr>
            <p:ph type="sldNum" sz="quarter" idx="10"/>
          </p:nvPr>
        </p:nvSpPr>
        <p:spPr/>
        <p:txBody>
          <a:bodyPr/>
          <a:lstStyle/>
          <a:p>
            <a:fld id="{75C5ED17-03FB-4DB8-A22A-17A7A5E85B9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JAR nice photo in corner of</a:t>
            </a:r>
            <a:r>
              <a:rPr lang="en-ZA" baseline="0" dirty="0" smtClean="0"/>
              <a:t> each credentials slide</a:t>
            </a:r>
          </a:p>
          <a:p>
            <a:pPr eaLnBrk="1" hangingPunct="1">
              <a:spcBef>
                <a:spcPct val="0"/>
              </a:spcBef>
            </a:pPr>
            <a:endParaRPr lang="en-ZA" baseline="0" dirty="0" smtClean="0"/>
          </a:p>
          <a:p>
            <a:pPr eaLnBrk="1" hangingPunct="1">
              <a:spcBef>
                <a:spcPct val="0"/>
              </a:spcBef>
            </a:pPr>
            <a:r>
              <a:rPr lang="en-ZA" baseline="0" dirty="0" smtClean="0"/>
              <a:t>Graduation photo in middle of slide with degree certificates and memberships, etc</a:t>
            </a:r>
            <a:endParaRPr lang="en-ZA" dirty="0" smtClean="0"/>
          </a:p>
          <a:p>
            <a:pPr eaLnBrk="1" hangingPunct="1">
              <a:spcBef>
                <a:spcPct val="0"/>
              </a:spcBef>
            </a:pPr>
            <a:endParaRPr lang="en-ZA" dirty="0" smtClean="0"/>
          </a:p>
          <a:p>
            <a:pPr eaLnBrk="1" hangingPunct="1">
              <a:spcBef>
                <a:spcPct val="0"/>
              </a:spcBef>
            </a:pPr>
            <a:r>
              <a:rPr lang="en-ZA" dirty="0" err="1" smtClean="0"/>
              <a:t>Matric</a:t>
            </a:r>
            <a:r>
              <a:rPr lang="en-ZA" dirty="0" smtClean="0"/>
              <a:t>, BSc, high grades throughout, Science,</a:t>
            </a:r>
            <a:r>
              <a:rPr lang="en-ZA" baseline="0" dirty="0" smtClean="0"/>
              <a:t> focus on understanding</a:t>
            </a:r>
          </a:p>
          <a:p>
            <a:pPr eaLnBrk="1" hangingPunct="1">
              <a:spcBef>
                <a:spcPct val="0"/>
              </a:spcBef>
            </a:pPr>
            <a:endParaRPr lang="en-ZA" baseline="0" dirty="0" smtClean="0"/>
          </a:p>
          <a:p>
            <a:pPr eaLnBrk="1" hangingPunct="1">
              <a:spcBef>
                <a:spcPct val="0"/>
              </a:spcBef>
            </a:pPr>
            <a:r>
              <a:rPr lang="en-ZA" dirty="0" smtClean="0"/>
              <a:t>Engineering,</a:t>
            </a:r>
            <a:r>
              <a:rPr lang="en-ZA" baseline="0" dirty="0" smtClean="0"/>
              <a:t> analysis, IT, economics, engineering principles – images of degrees, Anglo Alpha, PhD graduation, SAICE, </a:t>
            </a:r>
            <a:r>
              <a:rPr lang="en-ZA" baseline="0" dirty="0" err="1" smtClean="0"/>
              <a:t>SAIMM</a:t>
            </a:r>
            <a:r>
              <a:rPr lang="en-ZA" baseline="0" dirty="0" smtClean="0"/>
              <a:t> – all on one page as a collage fade in progressively</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Look for quotes etc that</a:t>
            </a:r>
            <a:r>
              <a:rPr lang="en-ZA" baseline="0" dirty="0" smtClean="0"/>
              <a:t> were used in </a:t>
            </a:r>
            <a:r>
              <a:rPr lang="en-ZA" baseline="0" smtClean="0"/>
              <a:t>the evolution book</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Geology interest from childhood, exposure to different rock types,</a:t>
            </a:r>
            <a:r>
              <a:rPr lang="en-ZA" baseline="0" dirty="0" smtClean="0"/>
              <a:t> geology club, down mines at an early age, lived surrounded by the mining environment, collecting rocks, fathers best friend was a Mining Engineer, .</a:t>
            </a:r>
          </a:p>
          <a:p>
            <a:pPr eaLnBrk="1" hangingPunct="1">
              <a:spcBef>
                <a:spcPct val="0"/>
              </a:spcBef>
            </a:pPr>
            <a:endParaRPr lang="en-ZA" baseline="0" dirty="0" smtClean="0"/>
          </a:p>
          <a:p>
            <a:pPr eaLnBrk="1" hangingPunct="1">
              <a:spcBef>
                <a:spcPct val="0"/>
              </a:spcBef>
            </a:pPr>
            <a:r>
              <a:rPr lang="en-ZA" baseline="0" dirty="0" smtClean="0"/>
              <a:t>Geology at University – photo of Tony Brinks book</a:t>
            </a:r>
          </a:p>
          <a:p>
            <a:pPr eaLnBrk="1" hangingPunct="1">
              <a:spcBef>
                <a:spcPct val="0"/>
              </a:spcBef>
            </a:pPr>
            <a:endParaRPr lang="en-ZA" baseline="0" dirty="0" smtClean="0"/>
          </a:p>
          <a:p>
            <a:pPr eaLnBrk="1" hangingPunct="1">
              <a:spcBef>
                <a:spcPct val="0"/>
              </a:spcBef>
            </a:pPr>
            <a:r>
              <a:rPr lang="en-ZA" baseline="0" dirty="0" smtClean="0"/>
              <a:t>PhD in cement stabilized soils for dam construction – manufacturing rock and testing rock – photo of Thesis, images from thesis, samples, rock shear machine, </a:t>
            </a:r>
            <a:r>
              <a:rPr lang="en-ZA" baseline="0" dirty="0" err="1" smtClean="0"/>
              <a:t>triaxial</a:t>
            </a:r>
            <a:r>
              <a:rPr lang="en-ZA" baseline="0" dirty="0" smtClean="0"/>
              <a:t> testing, graph of strength </a:t>
            </a:r>
            <a:r>
              <a:rPr lang="en-ZA" baseline="0" dirty="0" err="1" smtClean="0"/>
              <a:t>vs</a:t>
            </a:r>
            <a:r>
              <a:rPr lang="en-ZA" baseline="0" dirty="0" smtClean="0"/>
              <a:t> cement, leaching summary, things that support this presentation</a:t>
            </a:r>
          </a:p>
          <a:p>
            <a:pPr eaLnBrk="1" hangingPunct="1">
              <a:spcBef>
                <a:spcPct val="0"/>
              </a:spcBef>
            </a:pPr>
            <a:endParaRPr lang="en-ZA" baseline="0" dirty="0" smtClean="0"/>
          </a:p>
          <a:p>
            <a:pPr eaLnBrk="1" hangingPunct="1">
              <a:spcBef>
                <a:spcPct val="0"/>
              </a:spcBef>
            </a:pPr>
            <a:r>
              <a:rPr lang="en-ZA" baseline="0" dirty="0" smtClean="0"/>
              <a:t>Rock is created by pressure</a:t>
            </a:r>
          </a:p>
          <a:p>
            <a:pPr eaLnBrk="1" hangingPunct="1">
              <a:spcBef>
                <a:spcPct val="0"/>
              </a:spcBef>
            </a:pPr>
            <a:endParaRPr lang="en-ZA" baseline="0" dirty="0" smtClean="0"/>
          </a:p>
          <a:p>
            <a:pPr eaLnBrk="1" hangingPunct="1">
              <a:spcBef>
                <a:spcPct val="0"/>
              </a:spcBef>
            </a:pPr>
            <a:r>
              <a:rPr lang="en-ZA" baseline="0" dirty="0" smtClean="0"/>
              <a:t>Pottery and ceramics – wife interested, </a:t>
            </a:r>
            <a:r>
              <a:rPr lang="en-ZA" baseline="0" dirty="0" err="1" smtClean="0"/>
              <a:t>i</a:t>
            </a:r>
            <a:r>
              <a:rPr lang="en-ZA" baseline="0" dirty="0" smtClean="0"/>
              <a:t> studied – pottery kiln</a:t>
            </a:r>
          </a:p>
          <a:p>
            <a:pPr eaLnBrk="1" hangingPunct="1">
              <a:spcBef>
                <a:spcPct val="0"/>
              </a:spcBef>
            </a:pPr>
            <a:endParaRPr lang="en-ZA" baseline="0" dirty="0" smtClean="0"/>
          </a:p>
          <a:p>
            <a:pPr eaLnBrk="1" hangingPunct="1">
              <a:spcBef>
                <a:spcPct val="0"/>
              </a:spcBef>
            </a:pPr>
            <a:r>
              <a:rPr lang="en-ZA" baseline="0" dirty="0" smtClean="0"/>
              <a:t>Hard rock is created by heat and pressure</a:t>
            </a:r>
          </a:p>
          <a:p>
            <a:pPr eaLnBrk="1" hangingPunct="1">
              <a:spcBef>
                <a:spcPct val="0"/>
              </a:spcBef>
            </a:pPr>
            <a:endParaRPr lang="en-ZA" baseline="0" dirty="0" smtClean="0"/>
          </a:p>
          <a:p>
            <a:pPr eaLnBrk="1" hangingPunct="1">
              <a:spcBef>
                <a:spcPct val="0"/>
              </a:spcBef>
            </a:pPr>
            <a:r>
              <a:rPr lang="en-ZA" baseline="0" dirty="0" smtClean="0"/>
              <a:t>Travelled widely, Europe, Africa, USA, etc</a:t>
            </a:r>
          </a:p>
          <a:p>
            <a:pPr eaLnBrk="1" hangingPunct="1">
              <a:spcBef>
                <a:spcPct val="0"/>
              </a:spcBef>
            </a:pPr>
            <a:endParaRPr lang="en-ZA" baseline="0" dirty="0" smtClean="0"/>
          </a:p>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Mining</a:t>
            </a:r>
            <a:r>
              <a:rPr lang="en-ZA" baseline="0" dirty="0" smtClean="0"/>
              <a:t> engineering, </a:t>
            </a:r>
            <a:r>
              <a:rPr lang="en-ZA" baseline="0" dirty="0" err="1" smtClean="0"/>
              <a:t>Rietspruit</a:t>
            </a:r>
            <a:r>
              <a:rPr lang="en-ZA" baseline="0" dirty="0" smtClean="0"/>
              <a:t> and Kriel – large horizontal sedimentary deposits, </a:t>
            </a:r>
            <a:r>
              <a:rPr lang="en-ZA" baseline="0" dirty="0" err="1" smtClean="0"/>
              <a:t>Nchanga</a:t>
            </a:r>
            <a:r>
              <a:rPr lang="en-ZA" baseline="0" dirty="0" smtClean="0"/>
              <a:t> and </a:t>
            </a:r>
            <a:r>
              <a:rPr lang="en-ZA" baseline="0" dirty="0" err="1" smtClean="0"/>
              <a:t>KOV</a:t>
            </a:r>
            <a:r>
              <a:rPr lang="en-ZA" baseline="0" dirty="0" smtClean="0"/>
              <a:t> contorted sedimentary deposits, iron ore body modelling, rock slope stability South of Johannesburg – photo’s of all</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Geology interest from childhood, exposure to different rock types,</a:t>
            </a:r>
            <a:r>
              <a:rPr lang="en-ZA" baseline="0" dirty="0" smtClean="0"/>
              <a:t> geology club, down mines at an early age, lived surrounded by the mining environment, collecting rocks, fathers best friend was a Mining Engineer, .</a:t>
            </a:r>
          </a:p>
          <a:p>
            <a:pPr eaLnBrk="1" hangingPunct="1">
              <a:spcBef>
                <a:spcPct val="0"/>
              </a:spcBef>
            </a:pPr>
            <a:endParaRPr lang="en-ZA" baseline="0" dirty="0" smtClean="0"/>
          </a:p>
          <a:p>
            <a:pPr eaLnBrk="1" hangingPunct="1">
              <a:spcBef>
                <a:spcPct val="0"/>
              </a:spcBef>
            </a:pPr>
            <a:r>
              <a:rPr lang="en-ZA" baseline="0" dirty="0" smtClean="0"/>
              <a:t>Geology at University – photo of Tony Brinks book</a:t>
            </a:r>
          </a:p>
          <a:p>
            <a:pPr eaLnBrk="1" hangingPunct="1">
              <a:spcBef>
                <a:spcPct val="0"/>
              </a:spcBef>
            </a:pPr>
            <a:endParaRPr lang="en-ZA" baseline="0" dirty="0" smtClean="0"/>
          </a:p>
          <a:p>
            <a:pPr eaLnBrk="1" hangingPunct="1">
              <a:spcBef>
                <a:spcPct val="0"/>
              </a:spcBef>
            </a:pPr>
            <a:r>
              <a:rPr lang="en-ZA" baseline="0" dirty="0" smtClean="0"/>
              <a:t>PhD in cement stabilized soils for dam construction – manufacturing rock and testing rock – photo of Thesis, images from thesis, samples, rock shear machine, </a:t>
            </a:r>
            <a:r>
              <a:rPr lang="en-ZA" baseline="0" dirty="0" err="1" smtClean="0"/>
              <a:t>triaxial</a:t>
            </a:r>
            <a:r>
              <a:rPr lang="en-ZA" baseline="0" dirty="0" smtClean="0"/>
              <a:t> testing, graph of strength </a:t>
            </a:r>
            <a:r>
              <a:rPr lang="en-ZA" baseline="0" dirty="0" err="1" smtClean="0"/>
              <a:t>vs</a:t>
            </a:r>
            <a:r>
              <a:rPr lang="en-ZA" baseline="0" dirty="0" smtClean="0"/>
              <a:t> cement, leaching summary, things that support this presentation</a:t>
            </a:r>
          </a:p>
          <a:p>
            <a:pPr eaLnBrk="1" hangingPunct="1">
              <a:spcBef>
                <a:spcPct val="0"/>
              </a:spcBef>
            </a:pPr>
            <a:endParaRPr lang="en-ZA" baseline="0" dirty="0" smtClean="0"/>
          </a:p>
          <a:p>
            <a:pPr eaLnBrk="1" hangingPunct="1">
              <a:spcBef>
                <a:spcPct val="0"/>
              </a:spcBef>
            </a:pPr>
            <a:r>
              <a:rPr lang="en-ZA" baseline="0" dirty="0" smtClean="0"/>
              <a:t>Rock is created by pressure</a:t>
            </a:r>
          </a:p>
          <a:p>
            <a:pPr eaLnBrk="1" hangingPunct="1">
              <a:spcBef>
                <a:spcPct val="0"/>
              </a:spcBef>
            </a:pPr>
            <a:endParaRPr lang="en-ZA" baseline="0" dirty="0" smtClean="0"/>
          </a:p>
          <a:p>
            <a:pPr eaLnBrk="1" hangingPunct="1">
              <a:spcBef>
                <a:spcPct val="0"/>
              </a:spcBef>
            </a:pPr>
            <a:r>
              <a:rPr lang="en-ZA" baseline="0" dirty="0" smtClean="0"/>
              <a:t>Pottery and ceramics – wife interested, </a:t>
            </a:r>
            <a:r>
              <a:rPr lang="en-ZA" baseline="0" dirty="0" err="1" smtClean="0"/>
              <a:t>i</a:t>
            </a:r>
            <a:r>
              <a:rPr lang="en-ZA" baseline="0" dirty="0" smtClean="0"/>
              <a:t> studied – pottery kiln</a:t>
            </a:r>
          </a:p>
          <a:p>
            <a:pPr eaLnBrk="1" hangingPunct="1">
              <a:spcBef>
                <a:spcPct val="0"/>
              </a:spcBef>
            </a:pPr>
            <a:endParaRPr lang="en-ZA" baseline="0" dirty="0" smtClean="0"/>
          </a:p>
          <a:p>
            <a:pPr eaLnBrk="1" hangingPunct="1">
              <a:spcBef>
                <a:spcPct val="0"/>
              </a:spcBef>
            </a:pPr>
            <a:r>
              <a:rPr lang="en-ZA" baseline="0" dirty="0" smtClean="0"/>
              <a:t>Hard rock is created by heat and pressure</a:t>
            </a:r>
          </a:p>
          <a:p>
            <a:pPr eaLnBrk="1" hangingPunct="1">
              <a:spcBef>
                <a:spcPct val="0"/>
              </a:spcBef>
            </a:pPr>
            <a:endParaRPr lang="en-ZA" baseline="0" dirty="0" smtClean="0"/>
          </a:p>
          <a:p>
            <a:pPr eaLnBrk="1" hangingPunct="1">
              <a:spcBef>
                <a:spcPct val="0"/>
              </a:spcBef>
            </a:pPr>
            <a:r>
              <a:rPr lang="en-ZA" baseline="0" dirty="0" smtClean="0"/>
              <a:t>Travelled widely, Europe, Africa, USA, etc</a:t>
            </a:r>
          </a:p>
          <a:p>
            <a:pPr eaLnBrk="1" hangingPunct="1">
              <a:spcBef>
                <a:spcPct val="0"/>
              </a:spcBef>
            </a:pPr>
            <a:endParaRPr lang="en-ZA" baseline="0" dirty="0" smtClean="0"/>
          </a:p>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Engineering principle, do NOT extrapolate – engineering characteristics,</a:t>
            </a:r>
            <a:r>
              <a:rPr lang="en-ZA" baseline="0" dirty="0" smtClean="0"/>
              <a:t> </a:t>
            </a:r>
            <a:r>
              <a:rPr lang="en-ZA" baseline="0" dirty="0" err="1" smtClean="0"/>
              <a:t>triaxial</a:t>
            </a:r>
            <a:r>
              <a:rPr lang="en-ZA" baseline="0" dirty="0" smtClean="0"/>
              <a:t> and shear tests from PhD – linear portion and then non-linear, erosion bed load – images from article off the web, other graphs that illustrate partly linear and partly non-linear characteristics</a:t>
            </a:r>
          </a:p>
          <a:p>
            <a:pPr eaLnBrk="1" hangingPunct="1">
              <a:spcBef>
                <a:spcPct val="0"/>
              </a:spcBef>
            </a:pPr>
            <a:endParaRPr lang="en-ZA" baseline="0" dirty="0" smtClean="0"/>
          </a:p>
          <a:p>
            <a:pPr eaLnBrk="1" hangingPunct="1">
              <a:spcBef>
                <a:spcPct val="0"/>
              </a:spcBef>
            </a:pPr>
            <a:r>
              <a:rPr lang="en-ZA" baseline="0" dirty="0" smtClean="0"/>
              <a:t>If you do extrapolate do so in small increments, test thoroughly in the laboratory and apply a belt and braces approach</a:t>
            </a:r>
          </a:p>
          <a:p>
            <a:pPr eaLnBrk="1" hangingPunct="1">
              <a:spcBef>
                <a:spcPct val="0"/>
              </a:spcBef>
            </a:pPr>
            <a:endParaRPr lang="en-ZA" baseline="0" dirty="0" smtClean="0"/>
          </a:p>
          <a:p>
            <a:pPr eaLnBrk="1" hangingPunct="1">
              <a:spcBef>
                <a:spcPct val="0"/>
              </a:spcBef>
            </a:pPr>
            <a:r>
              <a:rPr lang="en-ZA" baseline="0" dirty="0" smtClean="0"/>
              <a:t>It is contrary to fundamental engineering principles to extrapolate from a few centuries or even a few thousand years backwards by thousands, let alone millions let alone billions of years – like a flea at the end of an elephants tail trying to describe its environment</a:t>
            </a:r>
          </a:p>
          <a:p>
            <a:pPr eaLnBrk="1" hangingPunct="1">
              <a:spcBef>
                <a:spcPct val="0"/>
              </a:spcBef>
            </a:pPr>
            <a:endParaRPr lang="en-ZA" baseline="0" dirty="0" smtClean="0"/>
          </a:p>
          <a:p>
            <a:pPr eaLnBrk="1" hangingPunct="1">
              <a:spcBef>
                <a:spcPct val="0"/>
              </a:spcBef>
            </a:pPr>
            <a:r>
              <a:rPr lang="en-ZA" baseline="0" dirty="0" smtClean="0"/>
              <a:t>Ant on a railway line taking a view of where Cape Town is or any city 1,000 km away and the route the track follows and ...</a:t>
            </a:r>
          </a:p>
          <a:p>
            <a:pPr eaLnBrk="1" hangingPunct="1">
              <a:spcBef>
                <a:spcPct val="0"/>
              </a:spcBef>
            </a:pPr>
            <a:endParaRPr lang="en-ZA" baseline="0" dirty="0" smtClean="0"/>
          </a:p>
          <a:p>
            <a:pPr eaLnBrk="1" hangingPunct="1">
              <a:spcBef>
                <a:spcPct val="0"/>
              </a:spcBef>
            </a:pPr>
            <a:r>
              <a:rPr lang="en-ZA" baseline="0" dirty="0" smtClean="0"/>
              <a:t>Extrapolation – note re Google 1,440 </a:t>
            </a:r>
            <a:r>
              <a:rPr lang="en-ZA" baseline="0" dirty="0" err="1" smtClean="0"/>
              <a:t>occurences</a:t>
            </a:r>
            <a:r>
              <a:rPr lang="en-ZA" baseline="0" dirty="0" smtClean="0"/>
              <a:t> of the quote “extrapolation should be avoided” and 6,180,000 results for extrapolation should be avoided not in quotes, </a:t>
            </a:r>
            <a:r>
              <a:rPr lang="en-ZA" baseline="0" dirty="0" err="1" smtClean="0"/>
              <a:t>ie</a:t>
            </a:r>
            <a:r>
              <a:rPr lang="en-ZA" baseline="0" dirty="0" smtClean="0"/>
              <a:t> all the key words occur on 6 million web pages</a:t>
            </a:r>
          </a:p>
          <a:p>
            <a:pPr eaLnBrk="1" hangingPunct="1">
              <a:spcBef>
                <a:spcPct val="0"/>
              </a:spcBef>
            </a:pPr>
            <a:endParaRPr lang="en-ZA" baseline="0" dirty="0" smtClean="0"/>
          </a:p>
          <a:p>
            <a:pPr eaLnBrk="1" hangingPunct="1">
              <a:spcBef>
                <a:spcPct val="0"/>
              </a:spcBef>
            </a:pPr>
            <a:r>
              <a:rPr lang="en-ZA" baseline="0" dirty="0" smtClean="0"/>
              <a:t>Time line to scale cascading magnifying glasses scale of 1 in 1 million and 1 in 1 billion </a:t>
            </a:r>
          </a:p>
          <a:p>
            <a:pPr eaLnBrk="1" hangingPunct="1">
              <a:spcBef>
                <a:spcPct val="0"/>
              </a:spcBef>
            </a:pPr>
            <a:endParaRPr lang="en-ZA" baseline="0" dirty="0" smtClean="0"/>
          </a:p>
          <a:p>
            <a:pPr eaLnBrk="1" hangingPunct="1">
              <a:spcBef>
                <a:spcPct val="0"/>
              </a:spcBef>
            </a:pPr>
            <a:r>
              <a:rPr lang="en-ZA" baseline="0" dirty="0" smtClean="0"/>
              <a:t>Railway line to Cape Town to scale of 100 million years relative to recorded human history, cannot take a view of where the line goes when it leaves the station – image of </a:t>
            </a:r>
            <a:r>
              <a:rPr lang="en-ZA" baseline="0" dirty="0" err="1" smtClean="0"/>
              <a:t>Joburg</a:t>
            </a:r>
            <a:r>
              <a:rPr lang="en-ZA" baseline="0" dirty="0" smtClean="0"/>
              <a:t> Station – Google Earth</a:t>
            </a:r>
          </a:p>
          <a:p>
            <a:pPr eaLnBrk="1" hangingPunct="1">
              <a:spcBef>
                <a:spcPct val="0"/>
              </a:spcBef>
            </a:pPr>
            <a:endParaRPr lang="en-ZA" baseline="0" dirty="0" smtClean="0"/>
          </a:p>
          <a:p>
            <a:pPr eaLnBrk="1" hangingPunct="1">
              <a:spcBef>
                <a:spcPct val="0"/>
              </a:spcBef>
            </a:pPr>
            <a:r>
              <a:rPr lang="en-ZA" baseline="0" dirty="0" smtClean="0"/>
              <a:t>We must be practical and accept that we cannot extrapolate much beyond the point that we can see backwards in time and we must place heavy reliance on those who lived before us – if there is a book that says there was a global flood about 4,500 years ago and this is corroborated by other books and traditions then we need to give credence to this and not discount it summarily</a:t>
            </a:r>
          </a:p>
          <a:p>
            <a:pPr eaLnBrk="1" hangingPunct="1">
              <a:spcBef>
                <a:spcPct val="0"/>
              </a:spcBef>
            </a:pPr>
            <a:endParaRPr lang="en-ZA" baseline="0" dirty="0" smtClean="0"/>
          </a:p>
          <a:p>
            <a:pPr eaLnBrk="1" hangingPunct="1">
              <a:spcBef>
                <a:spcPct val="0"/>
              </a:spcBef>
            </a:pPr>
            <a:r>
              <a:rPr lang="en-ZA" baseline="0" dirty="0" smtClean="0"/>
              <a:t>Dating by radio-carbon or other techniques that assume constant state is fundamentally flawed, if there was a massive event with radioactive impacts some time in the recent past then all theories of dating become entirely invalid</a:t>
            </a:r>
          </a:p>
          <a:p>
            <a:pPr eaLnBrk="1" hangingPunct="1">
              <a:spcBef>
                <a:spcPct val="0"/>
              </a:spcBef>
            </a:pPr>
            <a:endParaRPr lang="en-ZA" baseline="0" dirty="0" smtClean="0"/>
          </a:p>
          <a:p>
            <a:pPr eaLnBrk="1" hangingPunct="1">
              <a:spcBef>
                <a:spcPct val="0"/>
              </a:spcBef>
            </a:pPr>
            <a:r>
              <a:rPr lang="en-ZA" baseline="0" dirty="0" smtClean="0"/>
              <a:t>Ask the critical questions and do NOT be fobbed off with academic arguments that make you feel stupid</a:t>
            </a:r>
          </a:p>
          <a:p>
            <a:pPr eaLnBrk="1" hangingPunct="1">
              <a:spcBef>
                <a:spcPct val="0"/>
              </a:spcBef>
            </a:pPr>
            <a:endParaRPr lang="en-ZA" baseline="0" dirty="0" smtClean="0"/>
          </a:p>
          <a:p>
            <a:pPr eaLnBrk="1" hangingPunct="1">
              <a:spcBef>
                <a:spcPct val="0"/>
              </a:spcBef>
            </a:pPr>
            <a:r>
              <a:rPr lang="en-ZA" baseline="0" dirty="0" smtClean="0"/>
              <a:t>Do not be fobbed off by “</a:t>
            </a:r>
            <a:r>
              <a:rPr lang="en-ZA" baseline="0" dirty="0" err="1" smtClean="0"/>
              <a:t>i</a:t>
            </a:r>
            <a:r>
              <a:rPr lang="en-ZA" baseline="0" dirty="0" smtClean="0"/>
              <a:t> can show you hundreds / thousands of academics and professionals who will agree with me”</a:t>
            </a:r>
          </a:p>
          <a:p>
            <a:pPr eaLnBrk="1" hangingPunct="1">
              <a:spcBef>
                <a:spcPct val="0"/>
              </a:spcBef>
            </a:pPr>
            <a:endParaRPr lang="en-ZA" baseline="0" dirty="0" smtClean="0"/>
          </a:p>
          <a:p>
            <a:pPr eaLnBrk="1" hangingPunct="1">
              <a:spcBef>
                <a:spcPct val="0"/>
              </a:spcBef>
            </a:pPr>
            <a:r>
              <a:rPr lang="en-ZA" baseline="0" dirty="0" smtClean="0"/>
              <a:t>Or “this is </a:t>
            </a:r>
            <a:r>
              <a:rPr lang="en-ZA" baseline="0" dirty="0" err="1" smtClean="0"/>
              <a:t>waco</a:t>
            </a:r>
            <a:r>
              <a:rPr lang="en-ZA" baseline="0" dirty="0" smtClean="0"/>
              <a:t>” as </a:t>
            </a:r>
            <a:r>
              <a:rPr lang="en-ZA" baseline="0" dirty="0" err="1" smtClean="0"/>
              <a:t>i</a:t>
            </a:r>
            <a:r>
              <a:rPr lang="en-ZA" baseline="0" dirty="0" smtClean="0"/>
              <a:t> was told by a good friend some time ago</a:t>
            </a:r>
          </a:p>
          <a:p>
            <a:pPr eaLnBrk="1" hangingPunct="1">
              <a:spcBef>
                <a:spcPct val="0"/>
              </a:spcBef>
            </a:pPr>
            <a:endParaRPr lang="en-ZA" baseline="0" dirty="0" smtClean="0"/>
          </a:p>
          <a:p>
            <a:pPr eaLnBrk="1" hangingPunct="1">
              <a:spcBef>
                <a:spcPct val="0"/>
              </a:spcBef>
            </a:pPr>
            <a:r>
              <a:rPr lang="en-ZA" baseline="0" dirty="0" smtClean="0"/>
              <a:t>You are NOT stupid so the explanation for anything should be capable of being intellectually evaluated, understood and accepted or discarded</a:t>
            </a:r>
          </a:p>
          <a:p>
            <a:pPr eaLnBrk="1" hangingPunct="1">
              <a:spcBef>
                <a:spcPct val="0"/>
              </a:spcBef>
            </a:pPr>
            <a:endParaRPr lang="en-ZA" baseline="0" dirty="0" smtClean="0"/>
          </a:p>
          <a:p>
            <a:pPr eaLnBrk="1" hangingPunct="1">
              <a:spcBef>
                <a:spcPct val="0"/>
              </a:spcBef>
            </a:pPr>
            <a:r>
              <a:rPr lang="en-ZA" baseline="0" dirty="0" smtClean="0"/>
              <a:t>If you prefix your </a:t>
            </a:r>
            <a:r>
              <a:rPr lang="en-ZA" baseline="0" dirty="0" err="1" smtClean="0"/>
              <a:t>responce</a:t>
            </a:r>
            <a:r>
              <a:rPr lang="en-ZA" baseline="0" dirty="0" smtClean="0"/>
              <a:t> to anything in this presentation with “</a:t>
            </a:r>
            <a:r>
              <a:rPr lang="en-ZA" baseline="0" dirty="0" err="1" smtClean="0"/>
              <a:t>i</a:t>
            </a:r>
            <a:r>
              <a:rPr lang="en-ZA" baseline="0" dirty="0" smtClean="0"/>
              <a:t> do not understand ... (geology, astronomy, </a:t>
            </a:r>
            <a:r>
              <a:rPr lang="en-ZA" baseline="0" dirty="0" err="1" smtClean="0"/>
              <a:t>geotechnics</a:t>
            </a:r>
            <a:r>
              <a:rPr lang="en-ZA" baseline="0" dirty="0" smtClean="0"/>
              <a:t>, physics, etc)” then you are abdicating your intellect, I challenge you to think critically about all that </a:t>
            </a:r>
            <a:r>
              <a:rPr lang="en-ZA" baseline="0" dirty="0" err="1" smtClean="0"/>
              <a:t>i</a:t>
            </a:r>
            <a:r>
              <a:rPr lang="en-ZA" baseline="0" dirty="0" smtClean="0"/>
              <a:t> have to say and show you</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City skyline</a:t>
            </a:r>
            <a:r>
              <a:rPr lang="en-ZA" baseline="0" dirty="0" smtClean="0"/>
              <a:t> and rabbit out the hat from earlier slide</a:t>
            </a:r>
          </a:p>
          <a:p>
            <a:pPr eaLnBrk="1" hangingPunct="1">
              <a:spcBef>
                <a:spcPct val="0"/>
              </a:spcBef>
            </a:pPr>
            <a:endParaRPr lang="en-ZA" baseline="0" dirty="0" smtClean="0"/>
          </a:p>
          <a:p>
            <a:pPr eaLnBrk="1" hangingPunct="1">
              <a:spcBef>
                <a:spcPct val="0"/>
              </a:spcBef>
            </a:pPr>
            <a:r>
              <a:rPr lang="en-ZA" dirty="0" smtClean="0"/>
              <a:t>Must be able to stand up to the same level of scrutiny as a bridge, must not fall down when tested against</a:t>
            </a:r>
            <a:r>
              <a:rPr lang="en-ZA" baseline="0" dirty="0" smtClean="0"/>
              <a:t> what we can see all around us</a:t>
            </a:r>
          </a:p>
          <a:p>
            <a:pPr eaLnBrk="1" hangingPunct="1">
              <a:spcBef>
                <a:spcPct val="0"/>
              </a:spcBef>
            </a:pPr>
            <a:endParaRPr lang="en-ZA" baseline="0" dirty="0" smtClean="0"/>
          </a:p>
          <a:p>
            <a:pPr eaLnBrk="1" hangingPunct="1">
              <a:spcBef>
                <a:spcPct val="0"/>
              </a:spcBef>
            </a:pPr>
            <a:r>
              <a:rPr lang="en-ZA" baseline="0" dirty="0" smtClean="0"/>
              <a:t>Quote regarding the formation of current topography – millions or billions of years, gradual, eroded</a:t>
            </a:r>
          </a:p>
          <a:p>
            <a:pPr eaLnBrk="1" hangingPunct="1">
              <a:spcBef>
                <a:spcPct val="0"/>
              </a:spcBef>
            </a:pPr>
            <a:endParaRPr lang="en-ZA" baseline="0" dirty="0" smtClean="0"/>
          </a:p>
          <a:p>
            <a:pPr eaLnBrk="1" hangingPunct="1">
              <a:spcBef>
                <a:spcPct val="0"/>
              </a:spcBef>
            </a:pPr>
            <a:r>
              <a:rPr lang="en-ZA" baseline="0" dirty="0" smtClean="0"/>
              <a:t>There is much of Geology, Archaeology, Palaeontology, etc that deals with facts but there are some assumptions that </a:t>
            </a:r>
            <a:r>
              <a:rPr lang="en-ZA" baseline="0" dirty="0" err="1" smtClean="0"/>
              <a:t>i</a:t>
            </a:r>
            <a:r>
              <a:rPr lang="en-ZA" baseline="0" dirty="0" smtClean="0"/>
              <a:t> plan to challenge today</a:t>
            </a:r>
          </a:p>
          <a:p>
            <a:pPr eaLnBrk="1" hangingPunct="1">
              <a:spcBef>
                <a:spcPct val="0"/>
              </a:spcBef>
            </a:pPr>
            <a:endParaRPr lang="en-ZA" baseline="0" dirty="0" smtClean="0"/>
          </a:p>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Engineering principle, do NOT extrapolate – engineering characteristics,</a:t>
            </a:r>
            <a:r>
              <a:rPr lang="en-ZA" baseline="0" dirty="0" smtClean="0"/>
              <a:t> </a:t>
            </a:r>
            <a:r>
              <a:rPr lang="en-ZA" baseline="0" dirty="0" err="1" smtClean="0"/>
              <a:t>triaxial</a:t>
            </a:r>
            <a:r>
              <a:rPr lang="en-ZA" baseline="0" dirty="0" smtClean="0"/>
              <a:t> and shear tests from PhD – linear portion and then non-linear, erosion bed load – images from article off the web, other graphs that illustrate partly linear and partly non-linear characteristics</a:t>
            </a:r>
          </a:p>
          <a:p>
            <a:pPr eaLnBrk="1" hangingPunct="1">
              <a:spcBef>
                <a:spcPct val="0"/>
              </a:spcBef>
            </a:pPr>
            <a:endParaRPr lang="en-ZA" baseline="0" dirty="0" smtClean="0"/>
          </a:p>
          <a:p>
            <a:pPr eaLnBrk="1" hangingPunct="1">
              <a:spcBef>
                <a:spcPct val="0"/>
              </a:spcBef>
            </a:pPr>
            <a:r>
              <a:rPr lang="en-ZA" baseline="0" dirty="0" smtClean="0"/>
              <a:t>If you do extrapolate do so in small increments, test thoroughly in the laboratory and apply a belt and braces approach</a:t>
            </a:r>
          </a:p>
          <a:p>
            <a:pPr eaLnBrk="1" hangingPunct="1">
              <a:spcBef>
                <a:spcPct val="0"/>
              </a:spcBef>
            </a:pPr>
            <a:endParaRPr lang="en-ZA" baseline="0" dirty="0" smtClean="0"/>
          </a:p>
          <a:p>
            <a:pPr eaLnBrk="1" hangingPunct="1">
              <a:spcBef>
                <a:spcPct val="0"/>
              </a:spcBef>
            </a:pPr>
            <a:r>
              <a:rPr lang="en-ZA" baseline="0" dirty="0" smtClean="0"/>
              <a:t>It is contrary to fundamental engineering principles to extrapolate from a few centuries or even a few thousand years backwards by thousands, let alone millions let alone billions of years – like a flea at the end of an elephants tail trying to describe its environment</a:t>
            </a:r>
          </a:p>
          <a:p>
            <a:pPr eaLnBrk="1" hangingPunct="1">
              <a:spcBef>
                <a:spcPct val="0"/>
              </a:spcBef>
            </a:pPr>
            <a:endParaRPr lang="en-ZA" baseline="0" dirty="0" smtClean="0"/>
          </a:p>
          <a:p>
            <a:pPr eaLnBrk="1" hangingPunct="1">
              <a:spcBef>
                <a:spcPct val="0"/>
              </a:spcBef>
            </a:pPr>
            <a:r>
              <a:rPr lang="en-ZA" baseline="0" dirty="0" smtClean="0"/>
              <a:t>Ant on a railway line taking a view of where Cape Town is or any city 1,000 km away and the route the track follows and ...</a:t>
            </a:r>
          </a:p>
          <a:p>
            <a:pPr eaLnBrk="1" hangingPunct="1">
              <a:spcBef>
                <a:spcPct val="0"/>
              </a:spcBef>
            </a:pPr>
            <a:endParaRPr lang="en-ZA" baseline="0" dirty="0" smtClean="0"/>
          </a:p>
          <a:p>
            <a:pPr eaLnBrk="1" hangingPunct="1">
              <a:spcBef>
                <a:spcPct val="0"/>
              </a:spcBef>
            </a:pPr>
            <a:r>
              <a:rPr lang="en-ZA" baseline="0" dirty="0" smtClean="0"/>
              <a:t>Extrapolation – note re Google 1,440 </a:t>
            </a:r>
            <a:r>
              <a:rPr lang="en-ZA" baseline="0" dirty="0" err="1" smtClean="0"/>
              <a:t>occurences</a:t>
            </a:r>
            <a:r>
              <a:rPr lang="en-ZA" baseline="0" dirty="0" smtClean="0"/>
              <a:t> of the quote “extrapolation should be avoided” and 6,180,000 results for extrapolation should be avoided not in quotes, </a:t>
            </a:r>
            <a:r>
              <a:rPr lang="en-ZA" baseline="0" dirty="0" err="1" smtClean="0"/>
              <a:t>ie</a:t>
            </a:r>
            <a:r>
              <a:rPr lang="en-ZA" baseline="0" dirty="0" smtClean="0"/>
              <a:t> all the key words occur on 6 million web pages</a:t>
            </a:r>
          </a:p>
          <a:p>
            <a:pPr eaLnBrk="1" hangingPunct="1">
              <a:spcBef>
                <a:spcPct val="0"/>
              </a:spcBef>
            </a:pPr>
            <a:endParaRPr lang="en-ZA" baseline="0" dirty="0" smtClean="0"/>
          </a:p>
          <a:p>
            <a:pPr eaLnBrk="1" hangingPunct="1">
              <a:spcBef>
                <a:spcPct val="0"/>
              </a:spcBef>
            </a:pPr>
            <a:r>
              <a:rPr lang="en-ZA" baseline="0" dirty="0" smtClean="0"/>
              <a:t>Time line to scale cascading magnifying glasses scale of 1 in 1 million and 1 in 1 billion </a:t>
            </a:r>
          </a:p>
          <a:p>
            <a:pPr eaLnBrk="1" hangingPunct="1">
              <a:spcBef>
                <a:spcPct val="0"/>
              </a:spcBef>
            </a:pPr>
            <a:endParaRPr lang="en-ZA" baseline="0" dirty="0" smtClean="0"/>
          </a:p>
          <a:p>
            <a:pPr eaLnBrk="1" hangingPunct="1">
              <a:spcBef>
                <a:spcPct val="0"/>
              </a:spcBef>
            </a:pPr>
            <a:r>
              <a:rPr lang="en-ZA" baseline="0" dirty="0" smtClean="0"/>
              <a:t>Railway line to Cape Town to scale of 100 million years relative to recorded human history, cannot take a view of where the line goes when it leaves the station – image of </a:t>
            </a:r>
            <a:r>
              <a:rPr lang="en-ZA" baseline="0" dirty="0" err="1" smtClean="0"/>
              <a:t>Joburg</a:t>
            </a:r>
            <a:r>
              <a:rPr lang="en-ZA" baseline="0" dirty="0" smtClean="0"/>
              <a:t> Station – Google Earth</a:t>
            </a:r>
          </a:p>
          <a:p>
            <a:pPr eaLnBrk="1" hangingPunct="1">
              <a:spcBef>
                <a:spcPct val="0"/>
              </a:spcBef>
            </a:pPr>
            <a:endParaRPr lang="en-ZA" baseline="0" dirty="0" smtClean="0"/>
          </a:p>
          <a:p>
            <a:pPr eaLnBrk="1" hangingPunct="1">
              <a:spcBef>
                <a:spcPct val="0"/>
              </a:spcBef>
            </a:pPr>
            <a:r>
              <a:rPr lang="en-ZA" baseline="0" dirty="0" smtClean="0"/>
              <a:t>We must be practical and accept that we cannot extrapolate much beyond the point that we can see backwards in time and we must place heavy reliance on those who lived before us – if there is a book that says there was a global flood about 4,500 years ago and this is corroborated by other books and traditions then we need to give credence to this and not discount it summarily</a:t>
            </a:r>
          </a:p>
          <a:p>
            <a:pPr eaLnBrk="1" hangingPunct="1">
              <a:spcBef>
                <a:spcPct val="0"/>
              </a:spcBef>
            </a:pPr>
            <a:endParaRPr lang="en-ZA" baseline="0" dirty="0" smtClean="0"/>
          </a:p>
          <a:p>
            <a:pPr eaLnBrk="1" hangingPunct="1">
              <a:spcBef>
                <a:spcPct val="0"/>
              </a:spcBef>
            </a:pPr>
            <a:r>
              <a:rPr lang="en-ZA" baseline="0" dirty="0" smtClean="0"/>
              <a:t>Dating by radio-carbon or other techniques that assume constant state is fundamentally flawed, if there was a massive event with radioactive impacts some time in the recent past then all theories of dating become entirely invalid</a:t>
            </a:r>
          </a:p>
          <a:p>
            <a:pPr eaLnBrk="1" hangingPunct="1">
              <a:spcBef>
                <a:spcPct val="0"/>
              </a:spcBef>
            </a:pPr>
            <a:endParaRPr lang="en-ZA" baseline="0" dirty="0" smtClean="0"/>
          </a:p>
          <a:p>
            <a:pPr eaLnBrk="1" hangingPunct="1">
              <a:spcBef>
                <a:spcPct val="0"/>
              </a:spcBef>
            </a:pPr>
            <a:r>
              <a:rPr lang="en-ZA" baseline="0" dirty="0" smtClean="0"/>
              <a:t>Ask the critical questions and do NOT be fobbed off with academic arguments that make you feel stupid</a:t>
            </a:r>
          </a:p>
          <a:p>
            <a:pPr eaLnBrk="1" hangingPunct="1">
              <a:spcBef>
                <a:spcPct val="0"/>
              </a:spcBef>
            </a:pPr>
            <a:endParaRPr lang="en-ZA" baseline="0" dirty="0" smtClean="0"/>
          </a:p>
          <a:p>
            <a:pPr eaLnBrk="1" hangingPunct="1">
              <a:spcBef>
                <a:spcPct val="0"/>
              </a:spcBef>
            </a:pPr>
            <a:r>
              <a:rPr lang="en-ZA" baseline="0" dirty="0" smtClean="0"/>
              <a:t>Do not be fobbed off by “</a:t>
            </a:r>
            <a:r>
              <a:rPr lang="en-ZA" baseline="0" dirty="0" err="1" smtClean="0"/>
              <a:t>i</a:t>
            </a:r>
            <a:r>
              <a:rPr lang="en-ZA" baseline="0" dirty="0" smtClean="0"/>
              <a:t> can show you hundreds / thousands of academics and professionals who will agree with me”</a:t>
            </a:r>
          </a:p>
          <a:p>
            <a:pPr eaLnBrk="1" hangingPunct="1">
              <a:spcBef>
                <a:spcPct val="0"/>
              </a:spcBef>
            </a:pPr>
            <a:endParaRPr lang="en-ZA" baseline="0" dirty="0" smtClean="0"/>
          </a:p>
          <a:p>
            <a:pPr eaLnBrk="1" hangingPunct="1">
              <a:spcBef>
                <a:spcPct val="0"/>
              </a:spcBef>
            </a:pPr>
            <a:r>
              <a:rPr lang="en-ZA" baseline="0" dirty="0" smtClean="0"/>
              <a:t>Or “this is </a:t>
            </a:r>
            <a:r>
              <a:rPr lang="en-ZA" baseline="0" dirty="0" err="1" smtClean="0"/>
              <a:t>waco</a:t>
            </a:r>
            <a:r>
              <a:rPr lang="en-ZA" baseline="0" dirty="0" smtClean="0"/>
              <a:t>” as </a:t>
            </a:r>
            <a:r>
              <a:rPr lang="en-ZA" baseline="0" dirty="0" err="1" smtClean="0"/>
              <a:t>i</a:t>
            </a:r>
            <a:r>
              <a:rPr lang="en-ZA" baseline="0" dirty="0" smtClean="0"/>
              <a:t> was told by a good friend some time ago</a:t>
            </a:r>
          </a:p>
          <a:p>
            <a:pPr eaLnBrk="1" hangingPunct="1">
              <a:spcBef>
                <a:spcPct val="0"/>
              </a:spcBef>
            </a:pPr>
            <a:endParaRPr lang="en-ZA" baseline="0" dirty="0" smtClean="0"/>
          </a:p>
          <a:p>
            <a:pPr eaLnBrk="1" hangingPunct="1">
              <a:spcBef>
                <a:spcPct val="0"/>
              </a:spcBef>
            </a:pPr>
            <a:r>
              <a:rPr lang="en-ZA" baseline="0" dirty="0" smtClean="0"/>
              <a:t>You are NOT stupid so the explanation for anything should be capable of being intellectually evaluated, understood and accepted or discarded</a:t>
            </a:r>
          </a:p>
          <a:p>
            <a:pPr eaLnBrk="1" hangingPunct="1">
              <a:spcBef>
                <a:spcPct val="0"/>
              </a:spcBef>
            </a:pPr>
            <a:endParaRPr lang="en-ZA" baseline="0" dirty="0" smtClean="0"/>
          </a:p>
          <a:p>
            <a:pPr eaLnBrk="1" hangingPunct="1">
              <a:spcBef>
                <a:spcPct val="0"/>
              </a:spcBef>
            </a:pPr>
            <a:r>
              <a:rPr lang="en-ZA" baseline="0" dirty="0" smtClean="0"/>
              <a:t>If you prefix your </a:t>
            </a:r>
            <a:r>
              <a:rPr lang="en-ZA" baseline="0" dirty="0" err="1" smtClean="0"/>
              <a:t>responce</a:t>
            </a:r>
            <a:r>
              <a:rPr lang="en-ZA" baseline="0" dirty="0" smtClean="0"/>
              <a:t> to anything in this presentation with “</a:t>
            </a:r>
            <a:r>
              <a:rPr lang="en-ZA" baseline="0" dirty="0" err="1" smtClean="0"/>
              <a:t>i</a:t>
            </a:r>
            <a:r>
              <a:rPr lang="en-ZA" baseline="0" dirty="0" smtClean="0"/>
              <a:t> do not understand ... (geology, astronomy, </a:t>
            </a:r>
            <a:r>
              <a:rPr lang="en-ZA" baseline="0" dirty="0" err="1" smtClean="0"/>
              <a:t>geotechnics</a:t>
            </a:r>
            <a:r>
              <a:rPr lang="en-ZA" baseline="0" dirty="0" smtClean="0"/>
              <a:t>, physics, etc)” then you are abdicating your intellect, I challenge you to think critically about all that </a:t>
            </a:r>
            <a:r>
              <a:rPr lang="en-ZA" baseline="0" dirty="0" err="1" smtClean="0"/>
              <a:t>i</a:t>
            </a:r>
            <a:r>
              <a:rPr lang="en-ZA" baseline="0" dirty="0" smtClean="0"/>
              <a:t> have to say and show you</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What is not an engineering approach?</a:t>
            </a:r>
            <a:r>
              <a:rPr lang="en-ZA" baseline="0" dirty="0" smtClean="0"/>
              <a:t> – Dramatically w</a:t>
            </a:r>
            <a:r>
              <a:rPr lang="en-ZA" dirty="0" smtClean="0"/>
              <a:t>alk</a:t>
            </a:r>
            <a:r>
              <a:rPr lang="en-ZA" baseline="0" dirty="0" smtClean="0"/>
              <a:t> to chair – video clip extract from Dorsa </a:t>
            </a:r>
            <a:r>
              <a:rPr lang="en-ZA" baseline="0" dirty="0" err="1" smtClean="0"/>
              <a:t>Padideh</a:t>
            </a:r>
            <a:r>
              <a:rPr lang="en-ZA" baseline="0" dirty="0" smtClean="0"/>
              <a:t> video – did this ever happen to you? –</a:t>
            </a:r>
          </a:p>
          <a:p>
            <a:endParaRPr lang="en-ZA" baseline="0" dirty="0" smtClean="0"/>
          </a:p>
          <a:p>
            <a:r>
              <a:rPr lang="en-ZA" baseline="0" dirty="0" smtClean="0"/>
              <a:t>WHEN SLEEPING</a:t>
            </a:r>
          </a:p>
          <a:p>
            <a:endParaRPr lang="en-ZA" baseline="0" dirty="0" smtClean="0"/>
          </a:p>
          <a:p>
            <a:r>
              <a:rPr lang="en-ZA" baseline="0" dirty="0" smtClean="0"/>
              <a:t> when </a:t>
            </a:r>
            <a:r>
              <a:rPr lang="en-ZA" baseline="0" dirty="0" err="1" smtClean="0"/>
              <a:t>i</a:t>
            </a:r>
            <a:r>
              <a:rPr lang="en-ZA" baseline="0" dirty="0" smtClean="0"/>
              <a:t> was a child </a:t>
            </a:r>
            <a:r>
              <a:rPr lang="en-ZA" baseline="0" dirty="0" err="1" smtClean="0"/>
              <a:t>i</a:t>
            </a:r>
            <a:r>
              <a:rPr lang="en-ZA" baseline="0" dirty="0" smtClean="0"/>
              <a:t> used to dream that </a:t>
            </a:r>
            <a:r>
              <a:rPr lang="en-ZA" baseline="0" dirty="0" err="1" smtClean="0"/>
              <a:t>i</a:t>
            </a:r>
            <a:r>
              <a:rPr lang="en-ZA" baseline="0" dirty="0" smtClean="0"/>
              <a:t> would stand on a chair and flap my arms and fly around the room --</a:t>
            </a:r>
            <a:r>
              <a:rPr lang="en-ZA" baseline="0" dirty="0" err="1" smtClean="0"/>
              <a:t>i</a:t>
            </a:r>
            <a:r>
              <a:rPr lang="en-ZA" baseline="0" dirty="0" smtClean="0"/>
              <a:t> have to say that that is NOT an engineering approach – as much as </a:t>
            </a:r>
            <a:r>
              <a:rPr lang="en-ZA" baseline="0" dirty="0" err="1" smtClean="0"/>
              <a:t>i</a:t>
            </a:r>
            <a:r>
              <a:rPr lang="en-ZA" baseline="0" dirty="0" smtClean="0"/>
              <a:t> may be convinced </a:t>
            </a:r>
            <a:r>
              <a:rPr lang="en-ZA" baseline="0" dirty="0" err="1" smtClean="0"/>
              <a:t>i</a:t>
            </a:r>
            <a:r>
              <a:rPr lang="en-ZA" baseline="0" dirty="0" smtClean="0"/>
              <a:t> can fly </a:t>
            </a:r>
            <a:r>
              <a:rPr lang="en-ZA" baseline="0" dirty="0" err="1" smtClean="0"/>
              <a:t>i</a:t>
            </a:r>
            <a:r>
              <a:rPr lang="en-ZA" baseline="0" dirty="0" smtClean="0"/>
              <a:t> have to say to you that were </a:t>
            </a:r>
            <a:r>
              <a:rPr lang="en-ZA" baseline="0" dirty="0" err="1" smtClean="0"/>
              <a:t>i</a:t>
            </a:r>
            <a:r>
              <a:rPr lang="en-ZA" baseline="0" dirty="0" smtClean="0"/>
              <a:t> to stand on top of a skyscraper and flap my arms and jump </a:t>
            </a:r>
            <a:r>
              <a:rPr lang="en-ZA" baseline="0" dirty="0" err="1" smtClean="0"/>
              <a:t>i</a:t>
            </a:r>
            <a:r>
              <a:rPr lang="en-ZA" baseline="0" dirty="0" smtClean="0"/>
              <a:t> would hit the ground at great speed and almost certainly die – that is NOT an engineering approach and yet many seem to think they can use software to do things magically – many are hypnotized and mesmerized by IT – are you? </a:t>
            </a:r>
            <a:r>
              <a:rPr lang="en-ZA" b="1" baseline="0" dirty="0" smtClean="0">
                <a:solidFill>
                  <a:srgbClr val="FF0000"/>
                </a:solidFill>
              </a:rPr>
              <a:t>CLICK for rabbit out of the hat</a:t>
            </a:r>
          </a:p>
          <a:p>
            <a:endParaRPr lang="en-ZA" b="0" baseline="0" dirty="0" smtClean="0">
              <a:solidFill>
                <a:srgbClr val="FF0000"/>
              </a:solidFill>
            </a:endParaRPr>
          </a:p>
          <a:p>
            <a:r>
              <a:rPr lang="en-ZA" b="0" baseline="0" dirty="0" smtClean="0">
                <a:solidFill>
                  <a:srgbClr val="FF0000"/>
                </a:solidFill>
              </a:rPr>
              <a:t>We can imagine anything we like about history, whether there was a flood or </a:t>
            </a:r>
            <a:r>
              <a:rPr lang="en-ZA" b="0" baseline="0" dirty="0" err="1" smtClean="0">
                <a:solidFill>
                  <a:srgbClr val="FF0000"/>
                </a:solidFill>
              </a:rPr>
              <a:t>primevil</a:t>
            </a:r>
            <a:r>
              <a:rPr lang="en-ZA" b="0" baseline="0" dirty="0" smtClean="0">
                <a:solidFill>
                  <a:srgbClr val="FF0000"/>
                </a:solidFill>
              </a:rPr>
              <a:t> soup or whatever – what is the truth, there is ONLY one reality about how the surface of this planet came to look the way it does</a:t>
            </a:r>
          </a:p>
          <a:p>
            <a:endParaRPr lang="en-ZA" b="0" baseline="0" dirty="0" smtClean="0">
              <a:solidFill>
                <a:srgbClr val="FF0000"/>
              </a:solidFill>
            </a:endParaRPr>
          </a:p>
          <a:p>
            <a:r>
              <a:rPr lang="en-ZA" b="0" baseline="0" dirty="0" smtClean="0">
                <a:solidFill>
                  <a:srgbClr val="FF0000"/>
                </a:solidFill>
              </a:rPr>
              <a:t>Find quote on web regarding the formation of the current surface, possibly some sort of diagram</a:t>
            </a:r>
            <a:endParaRPr lang="en-US" b="0" dirty="0">
              <a:solidFill>
                <a:srgbClr val="FF0000"/>
              </a:solidFill>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Engineering principle, do NOT extrapolate – engineering characteristics,</a:t>
            </a:r>
            <a:r>
              <a:rPr lang="en-ZA" baseline="0" dirty="0" smtClean="0"/>
              <a:t> </a:t>
            </a:r>
            <a:r>
              <a:rPr lang="en-ZA" baseline="0" dirty="0" err="1" smtClean="0"/>
              <a:t>triaxial</a:t>
            </a:r>
            <a:r>
              <a:rPr lang="en-ZA" baseline="0" dirty="0" smtClean="0"/>
              <a:t> and shear tests from PhD – linear portion and then non-linear, erosion bed load – images from article off the web, other graphs that illustrate partly linear and partly non-linear characteristics</a:t>
            </a:r>
          </a:p>
          <a:p>
            <a:pPr eaLnBrk="1" hangingPunct="1">
              <a:spcBef>
                <a:spcPct val="0"/>
              </a:spcBef>
            </a:pPr>
            <a:endParaRPr lang="en-ZA" baseline="0" dirty="0" smtClean="0"/>
          </a:p>
          <a:p>
            <a:pPr eaLnBrk="1" hangingPunct="1">
              <a:spcBef>
                <a:spcPct val="0"/>
              </a:spcBef>
            </a:pPr>
            <a:r>
              <a:rPr lang="en-ZA" baseline="0" dirty="0" smtClean="0"/>
              <a:t>If you do extrapolate do so in small increments, test thoroughly in the laboratory and apply a belt and braces approach</a:t>
            </a:r>
          </a:p>
          <a:p>
            <a:pPr eaLnBrk="1" hangingPunct="1">
              <a:spcBef>
                <a:spcPct val="0"/>
              </a:spcBef>
            </a:pPr>
            <a:endParaRPr lang="en-ZA" baseline="0" dirty="0" smtClean="0"/>
          </a:p>
          <a:p>
            <a:pPr eaLnBrk="1" hangingPunct="1">
              <a:spcBef>
                <a:spcPct val="0"/>
              </a:spcBef>
            </a:pPr>
            <a:r>
              <a:rPr lang="en-ZA" baseline="0" dirty="0" smtClean="0"/>
              <a:t>It is contrary to fundamental engineering principles to extrapolate from a few centuries or even a few thousand years backwards by thousands, let alone millions let alone billions of years – like a flea at the end of an elephants tail trying to describe its environment</a:t>
            </a:r>
          </a:p>
          <a:p>
            <a:pPr eaLnBrk="1" hangingPunct="1">
              <a:spcBef>
                <a:spcPct val="0"/>
              </a:spcBef>
            </a:pPr>
            <a:endParaRPr lang="en-ZA" baseline="0" dirty="0" smtClean="0"/>
          </a:p>
          <a:p>
            <a:pPr eaLnBrk="1" hangingPunct="1">
              <a:spcBef>
                <a:spcPct val="0"/>
              </a:spcBef>
            </a:pPr>
            <a:r>
              <a:rPr lang="en-ZA" baseline="0" dirty="0" smtClean="0"/>
              <a:t>Ant on a railway line taking a view of where Cape Town is or any city 1,000 km away and the route the track follows and ...</a:t>
            </a:r>
          </a:p>
          <a:p>
            <a:pPr eaLnBrk="1" hangingPunct="1">
              <a:spcBef>
                <a:spcPct val="0"/>
              </a:spcBef>
            </a:pPr>
            <a:endParaRPr lang="en-ZA" baseline="0" dirty="0" smtClean="0"/>
          </a:p>
          <a:p>
            <a:pPr eaLnBrk="1" hangingPunct="1">
              <a:spcBef>
                <a:spcPct val="0"/>
              </a:spcBef>
            </a:pPr>
            <a:r>
              <a:rPr lang="en-ZA" baseline="0" dirty="0" smtClean="0"/>
              <a:t>Extrapolation – note re Google 1,440 </a:t>
            </a:r>
            <a:r>
              <a:rPr lang="en-ZA" baseline="0" dirty="0" err="1" smtClean="0"/>
              <a:t>occurences</a:t>
            </a:r>
            <a:r>
              <a:rPr lang="en-ZA" baseline="0" dirty="0" smtClean="0"/>
              <a:t> of the quote “extrapolation should be avoided” and 6,180,000 results for extrapolation should be avoided not in quotes, </a:t>
            </a:r>
            <a:r>
              <a:rPr lang="en-ZA" baseline="0" dirty="0" err="1" smtClean="0"/>
              <a:t>ie</a:t>
            </a:r>
            <a:r>
              <a:rPr lang="en-ZA" baseline="0" dirty="0" smtClean="0"/>
              <a:t> all the key words occur on 6 million web pages</a:t>
            </a:r>
          </a:p>
          <a:p>
            <a:pPr eaLnBrk="1" hangingPunct="1">
              <a:spcBef>
                <a:spcPct val="0"/>
              </a:spcBef>
            </a:pPr>
            <a:endParaRPr lang="en-ZA" baseline="0" dirty="0" smtClean="0"/>
          </a:p>
          <a:p>
            <a:pPr eaLnBrk="1" hangingPunct="1">
              <a:spcBef>
                <a:spcPct val="0"/>
              </a:spcBef>
            </a:pPr>
            <a:r>
              <a:rPr lang="en-ZA" baseline="0" dirty="0" smtClean="0"/>
              <a:t>Time line to scale cascading magnifying glasses scale of 1 in 1 million and 1 in 1 billion </a:t>
            </a:r>
          </a:p>
          <a:p>
            <a:pPr eaLnBrk="1" hangingPunct="1">
              <a:spcBef>
                <a:spcPct val="0"/>
              </a:spcBef>
            </a:pPr>
            <a:endParaRPr lang="en-ZA" baseline="0" dirty="0" smtClean="0"/>
          </a:p>
          <a:p>
            <a:pPr eaLnBrk="1" hangingPunct="1">
              <a:spcBef>
                <a:spcPct val="0"/>
              </a:spcBef>
            </a:pPr>
            <a:r>
              <a:rPr lang="en-ZA" baseline="0" dirty="0" smtClean="0"/>
              <a:t>Railway line to Cape Town to scale of 100 million years relative to recorded human history, cannot take a view of where the line goes when it leaves the station – image of </a:t>
            </a:r>
            <a:r>
              <a:rPr lang="en-ZA" baseline="0" dirty="0" err="1" smtClean="0"/>
              <a:t>Joburg</a:t>
            </a:r>
            <a:r>
              <a:rPr lang="en-ZA" baseline="0" dirty="0" smtClean="0"/>
              <a:t> Station – Google Earth</a:t>
            </a:r>
          </a:p>
          <a:p>
            <a:pPr eaLnBrk="1" hangingPunct="1">
              <a:spcBef>
                <a:spcPct val="0"/>
              </a:spcBef>
            </a:pPr>
            <a:endParaRPr lang="en-ZA" baseline="0" dirty="0" smtClean="0"/>
          </a:p>
          <a:p>
            <a:pPr eaLnBrk="1" hangingPunct="1">
              <a:spcBef>
                <a:spcPct val="0"/>
              </a:spcBef>
            </a:pPr>
            <a:r>
              <a:rPr lang="en-ZA" baseline="0" dirty="0" smtClean="0"/>
              <a:t>We must be practical and accept that we cannot extrapolate much beyond the point that we can see backwards in time and we must place heavy reliance on those who lived before us – if there is a book that says there was a global flood about 4,500 years ago and this is corroborated by other books and traditions then we need to give credence to this and not discount it summarily</a:t>
            </a:r>
          </a:p>
          <a:p>
            <a:pPr eaLnBrk="1" hangingPunct="1">
              <a:spcBef>
                <a:spcPct val="0"/>
              </a:spcBef>
            </a:pPr>
            <a:endParaRPr lang="en-ZA" baseline="0" dirty="0" smtClean="0"/>
          </a:p>
          <a:p>
            <a:pPr eaLnBrk="1" hangingPunct="1">
              <a:spcBef>
                <a:spcPct val="0"/>
              </a:spcBef>
            </a:pPr>
            <a:r>
              <a:rPr lang="en-ZA" baseline="0" dirty="0" smtClean="0"/>
              <a:t>Dating by radio-carbon or other techniques that assume constant state is fundamentally flawed, if there was a massive event with radioactive impacts some time in the recent past then all theories of dating become entirely invalid</a:t>
            </a:r>
          </a:p>
          <a:p>
            <a:pPr eaLnBrk="1" hangingPunct="1">
              <a:spcBef>
                <a:spcPct val="0"/>
              </a:spcBef>
            </a:pPr>
            <a:endParaRPr lang="en-ZA" baseline="0" dirty="0" smtClean="0"/>
          </a:p>
          <a:p>
            <a:pPr eaLnBrk="1" hangingPunct="1">
              <a:spcBef>
                <a:spcPct val="0"/>
              </a:spcBef>
            </a:pPr>
            <a:r>
              <a:rPr lang="en-ZA" baseline="0" dirty="0" smtClean="0"/>
              <a:t>Ask the critical questions and do NOT be fobbed off with academic arguments that make you feel stupid</a:t>
            </a:r>
          </a:p>
          <a:p>
            <a:pPr eaLnBrk="1" hangingPunct="1">
              <a:spcBef>
                <a:spcPct val="0"/>
              </a:spcBef>
            </a:pPr>
            <a:endParaRPr lang="en-ZA" baseline="0" dirty="0" smtClean="0"/>
          </a:p>
          <a:p>
            <a:pPr eaLnBrk="1" hangingPunct="1">
              <a:spcBef>
                <a:spcPct val="0"/>
              </a:spcBef>
            </a:pPr>
            <a:r>
              <a:rPr lang="en-ZA" baseline="0" dirty="0" smtClean="0"/>
              <a:t>Do not be fobbed off by “</a:t>
            </a:r>
            <a:r>
              <a:rPr lang="en-ZA" baseline="0" dirty="0" err="1" smtClean="0"/>
              <a:t>i</a:t>
            </a:r>
            <a:r>
              <a:rPr lang="en-ZA" baseline="0" dirty="0" smtClean="0"/>
              <a:t> can show you hundreds / thousands of academics and professionals who will agree with me”</a:t>
            </a:r>
          </a:p>
          <a:p>
            <a:pPr eaLnBrk="1" hangingPunct="1">
              <a:spcBef>
                <a:spcPct val="0"/>
              </a:spcBef>
            </a:pPr>
            <a:endParaRPr lang="en-ZA" baseline="0" dirty="0" smtClean="0"/>
          </a:p>
          <a:p>
            <a:pPr eaLnBrk="1" hangingPunct="1">
              <a:spcBef>
                <a:spcPct val="0"/>
              </a:spcBef>
            </a:pPr>
            <a:r>
              <a:rPr lang="en-ZA" baseline="0" dirty="0" smtClean="0"/>
              <a:t>Or “this is </a:t>
            </a:r>
            <a:r>
              <a:rPr lang="en-ZA" baseline="0" dirty="0" err="1" smtClean="0"/>
              <a:t>waco</a:t>
            </a:r>
            <a:r>
              <a:rPr lang="en-ZA" baseline="0" dirty="0" smtClean="0"/>
              <a:t>” as </a:t>
            </a:r>
            <a:r>
              <a:rPr lang="en-ZA" baseline="0" dirty="0" err="1" smtClean="0"/>
              <a:t>i</a:t>
            </a:r>
            <a:r>
              <a:rPr lang="en-ZA" baseline="0" dirty="0" smtClean="0"/>
              <a:t> was told by a good friend some time ago</a:t>
            </a:r>
          </a:p>
          <a:p>
            <a:pPr eaLnBrk="1" hangingPunct="1">
              <a:spcBef>
                <a:spcPct val="0"/>
              </a:spcBef>
            </a:pPr>
            <a:endParaRPr lang="en-ZA" baseline="0" dirty="0" smtClean="0"/>
          </a:p>
          <a:p>
            <a:pPr eaLnBrk="1" hangingPunct="1">
              <a:spcBef>
                <a:spcPct val="0"/>
              </a:spcBef>
            </a:pPr>
            <a:r>
              <a:rPr lang="en-ZA" baseline="0" dirty="0" smtClean="0"/>
              <a:t>You are NOT stupid so the explanation for anything should be capable of being intellectually evaluated, understood and accepted or discarded</a:t>
            </a:r>
          </a:p>
          <a:p>
            <a:pPr eaLnBrk="1" hangingPunct="1">
              <a:spcBef>
                <a:spcPct val="0"/>
              </a:spcBef>
            </a:pPr>
            <a:endParaRPr lang="en-ZA" baseline="0" dirty="0" smtClean="0"/>
          </a:p>
          <a:p>
            <a:pPr eaLnBrk="1" hangingPunct="1">
              <a:spcBef>
                <a:spcPct val="0"/>
              </a:spcBef>
            </a:pPr>
            <a:r>
              <a:rPr lang="en-ZA" baseline="0" dirty="0" smtClean="0"/>
              <a:t>If you prefix your </a:t>
            </a:r>
            <a:r>
              <a:rPr lang="en-ZA" baseline="0" dirty="0" err="1" smtClean="0"/>
              <a:t>responce</a:t>
            </a:r>
            <a:r>
              <a:rPr lang="en-ZA" baseline="0" dirty="0" smtClean="0"/>
              <a:t> to anything in this presentation with “</a:t>
            </a:r>
            <a:r>
              <a:rPr lang="en-ZA" baseline="0" dirty="0" err="1" smtClean="0"/>
              <a:t>i</a:t>
            </a:r>
            <a:r>
              <a:rPr lang="en-ZA" baseline="0" dirty="0" smtClean="0"/>
              <a:t> do not understand ... (geology, astronomy, </a:t>
            </a:r>
            <a:r>
              <a:rPr lang="en-ZA" baseline="0" dirty="0" err="1" smtClean="0"/>
              <a:t>geotechnics</a:t>
            </a:r>
            <a:r>
              <a:rPr lang="en-ZA" baseline="0" dirty="0" smtClean="0"/>
              <a:t>, physics, etc)” then you are abdicating your intellect, I challenge you to think critically about all that </a:t>
            </a:r>
            <a:r>
              <a:rPr lang="en-ZA" baseline="0" dirty="0" err="1" smtClean="0"/>
              <a:t>i</a:t>
            </a:r>
            <a:r>
              <a:rPr lang="en-ZA" baseline="0" dirty="0" smtClean="0"/>
              <a:t> have to say and show you</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Spiritual, disenchanted,</a:t>
            </a:r>
            <a:r>
              <a:rPr lang="en-ZA" baseline="0" dirty="0" smtClean="0"/>
              <a:t> near death, dramatic encounter with the creator, sceptical, critical engineering approach to spiritual and religious issues</a:t>
            </a:r>
          </a:p>
          <a:p>
            <a:pPr eaLnBrk="1" hangingPunct="1">
              <a:spcBef>
                <a:spcPct val="0"/>
              </a:spcBef>
            </a:pPr>
            <a:endParaRPr lang="en-ZA" baseline="0" dirty="0" smtClean="0"/>
          </a:p>
          <a:p>
            <a:pPr eaLnBrk="1" hangingPunct="1">
              <a:spcBef>
                <a:spcPct val="0"/>
              </a:spcBef>
            </a:pPr>
            <a:r>
              <a:rPr lang="en-ZA" baseline="0" dirty="0" smtClean="0"/>
              <a:t>Use a photo from NASA of a mass of stars plus some electron microscope images and a few others that evidence the diversity of creation</a:t>
            </a:r>
          </a:p>
          <a:p>
            <a:pPr eaLnBrk="1" hangingPunct="1">
              <a:spcBef>
                <a:spcPct val="0"/>
              </a:spcBef>
            </a:pPr>
            <a:endParaRPr lang="en-ZA" baseline="0" dirty="0" smtClean="0"/>
          </a:p>
          <a:p>
            <a:pPr eaLnBrk="1" hangingPunct="1">
              <a:spcBef>
                <a:spcPct val="0"/>
              </a:spcBef>
            </a:pPr>
            <a:r>
              <a:rPr lang="en-ZA" baseline="0" dirty="0" smtClean="0"/>
              <a:t>Do NOT spend much time on this</a:t>
            </a:r>
          </a:p>
          <a:p>
            <a:pPr eaLnBrk="1" hangingPunct="1">
              <a:spcBef>
                <a:spcPct val="0"/>
              </a:spcBef>
            </a:pPr>
            <a:endParaRPr lang="en-ZA" baseline="0" dirty="0" smtClean="0"/>
          </a:p>
          <a:p>
            <a:pPr eaLnBrk="1" hangingPunct="1">
              <a:spcBef>
                <a:spcPct val="0"/>
              </a:spcBef>
            </a:pPr>
            <a:r>
              <a:rPr lang="en-ZA" baseline="0" dirty="0" smtClean="0"/>
              <a:t>An engineering approach to religion and to the book called the bible (Greek </a:t>
            </a:r>
            <a:r>
              <a:rPr lang="en-ZA" baseline="0" dirty="0" err="1" smtClean="0"/>
              <a:t>Biblios</a:t>
            </a:r>
            <a:r>
              <a:rPr lang="en-ZA" baseline="0" dirty="0" smtClean="0"/>
              <a:t> means book – check this)</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Look</a:t>
            </a:r>
            <a:r>
              <a:rPr lang="en-ZA" baseline="0" dirty="0" smtClean="0"/>
              <a:t> for formulae</a:t>
            </a:r>
          </a:p>
          <a:p>
            <a:pPr eaLnBrk="1" hangingPunct="1">
              <a:spcBef>
                <a:spcPct val="0"/>
              </a:spcBef>
            </a:pPr>
            <a:endParaRPr lang="en-ZA" baseline="0" dirty="0" smtClean="0"/>
          </a:p>
          <a:p>
            <a:pPr eaLnBrk="1" hangingPunct="1">
              <a:spcBef>
                <a:spcPct val="0"/>
              </a:spcBef>
            </a:pPr>
            <a:r>
              <a:rPr lang="en-ZA" baseline="0" dirty="0" smtClean="0"/>
              <a:t>Newton?? Force = mass x acceleration – huge forces to move large rocks</a:t>
            </a:r>
          </a:p>
          <a:p>
            <a:pPr eaLnBrk="1" hangingPunct="1">
              <a:spcBef>
                <a:spcPct val="0"/>
              </a:spcBef>
            </a:pPr>
            <a:endParaRPr lang="en-ZA" baseline="0" dirty="0" smtClean="0"/>
          </a:p>
          <a:p>
            <a:pPr eaLnBrk="1" hangingPunct="1">
              <a:spcBef>
                <a:spcPct val="0"/>
              </a:spcBef>
            </a:pPr>
            <a:r>
              <a:rPr lang="en-ZA" baseline="0" dirty="0" smtClean="0"/>
              <a:t>Exponential relationship between water velocity and carrying capacity</a:t>
            </a:r>
          </a:p>
          <a:p>
            <a:pPr eaLnBrk="1" hangingPunct="1">
              <a:spcBef>
                <a:spcPct val="0"/>
              </a:spcBef>
            </a:pPr>
            <a:endParaRPr lang="en-ZA" baseline="0" dirty="0" smtClean="0"/>
          </a:p>
          <a:p>
            <a:pPr eaLnBrk="1" hangingPunct="1">
              <a:spcBef>
                <a:spcPct val="0"/>
              </a:spcBef>
            </a:pPr>
            <a:r>
              <a:rPr lang="en-ZA" baseline="0" dirty="0" smtClean="0"/>
              <a:t>Strength of rock is NOT linear</a:t>
            </a:r>
          </a:p>
          <a:p>
            <a:pPr eaLnBrk="1" hangingPunct="1">
              <a:spcBef>
                <a:spcPct val="0"/>
              </a:spcBef>
            </a:pPr>
            <a:endParaRPr lang="en-ZA" baseline="0" dirty="0" smtClean="0"/>
          </a:p>
          <a:p>
            <a:pPr eaLnBrk="1" hangingPunct="1">
              <a:spcBef>
                <a:spcPct val="0"/>
              </a:spcBef>
            </a:pPr>
            <a:r>
              <a:rPr lang="en-ZA" baseline="0" dirty="0" smtClean="0"/>
              <a:t>Strength increases with increase in density – graph from my thesis</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NASA images of star formation, black holes, </a:t>
            </a:r>
            <a:r>
              <a:rPr lang="en-ZA" dirty="0" err="1" smtClean="0"/>
              <a:t>Kuyper</a:t>
            </a:r>
            <a:r>
              <a:rPr lang="en-ZA" baseline="0" dirty="0" smtClean="0"/>
              <a:t> belt, ice asteroid, etc massive high speed change and flux, effectively instability</a:t>
            </a:r>
          </a:p>
          <a:p>
            <a:pPr eaLnBrk="1" hangingPunct="1">
              <a:spcBef>
                <a:spcPct val="0"/>
              </a:spcBef>
            </a:pPr>
            <a:endParaRPr lang="en-ZA" baseline="0" dirty="0" smtClean="0"/>
          </a:p>
          <a:p>
            <a:pPr eaLnBrk="1" hangingPunct="1">
              <a:spcBef>
                <a:spcPct val="0"/>
              </a:spcBef>
            </a:pPr>
            <a:r>
              <a:rPr lang="en-ZA" baseline="0" dirty="0" smtClean="0"/>
              <a:t>Large crater on Mars ?1,400 miles? NASA </a:t>
            </a:r>
          </a:p>
          <a:p>
            <a:pPr eaLnBrk="1" hangingPunct="1">
              <a:spcBef>
                <a:spcPct val="0"/>
              </a:spcBef>
            </a:pPr>
            <a:endParaRPr lang="en-ZA" baseline="0" dirty="0" smtClean="0"/>
          </a:p>
          <a:p>
            <a:pPr eaLnBrk="1" hangingPunct="1">
              <a:spcBef>
                <a:spcPct val="0"/>
              </a:spcBef>
            </a:pPr>
            <a:r>
              <a:rPr lang="en-ZA" baseline="0" dirty="0" smtClean="0"/>
              <a:t>Evidences that we CANNOT assume constancy for millions of years, probably not even for thousands of years – star moving at 250,000 miles per hour – 2 hours to the moon, can appear seemingly from nowhere and hit the earth in a few years especially if it is smaller and we are not watching for it</a:t>
            </a:r>
          </a:p>
          <a:p>
            <a:pPr eaLnBrk="1" hangingPunct="1">
              <a:spcBef>
                <a:spcPct val="0"/>
              </a:spcBef>
            </a:pPr>
            <a:endParaRPr lang="en-ZA" baseline="0" dirty="0" smtClean="0"/>
          </a:p>
          <a:p>
            <a:pPr eaLnBrk="1" hangingPunct="1">
              <a:spcBef>
                <a:spcPct val="0"/>
              </a:spcBef>
            </a:pPr>
            <a:r>
              <a:rPr lang="en-ZA" baseline="0" dirty="0" smtClean="0"/>
              <a:t>What happens if a chunk of ice like the artists impression hits the earths atmosphere and melts, massive flooding IS possible</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Where </a:t>
            </a:r>
            <a:r>
              <a:rPr lang="en-ZA" baseline="0" dirty="0" err="1" smtClean="0"/>
              <a:t>i</a:t>
            </a:r>
            <a:r>
              <a:rPr lang="en-ZA" baseline="0" dirty="0" smtClean="0"/>
              <a:t> have lived all my life, photo of </a:t>
            </a:r>
            <a:r>
              <a:rPr lang="en-ZA" baseline="0" dirty="0" err="1" smtClean="0"/>
              <a:t>Jo’burg</a:t>
            </a:r>
            <a:r>
              <a:rPr lang="en-ZA" baseline="0" dirty="0" smtClean="0"/>
              <a:t> skyline maybe from the website of high rise buildings</a:t>
            </a:r>
          </a:p>
          <a:p>
            <a:pPr eaLnBrk="1" hangingPunct="1">
              <a:spcBef>
                <a:spcPct val="0"/>
              </a:spcBef>
            </a:pPr>
            <a:r>
              <a:rPr lang="en-ZA" baseline="0" dirty="0" smtClean="0"/>
              <a:t>Mine dumps, headgears, one or two other photos that represent </a:t>
            </a:r>
            <a:r>
              <a:rPr lang="en-ZA" baseline="0" dirty="0" err="1" smtClean="0"/>
              <a:t>jhb</a:t>
            </a:r>
            <a:r>
              <a:rPr lang="en-ZA" baseline="0" dirty="0" smtClean="0"/>
              <a:t> to me and </a:t>
            </a:r>
            <a:r>
              <a:rPr lang="en-ZA" baseline="0" dirty="0" err="1" smtClean="0"/>
              <a:t>Northcliff</a:t>
            </a:r>
            <a:r>
              <a:rPr lang="en-ZA" baseline="0" dirty="0" smtClean="0"/>
              <a:t> – landmark visible from all over</a:t>
            </a:r>
          </a:p>
          <a:p>
            <a:pPr eaLnBrk="1" hangingPunct="1">
              <a:spcBef>
                <a:spcPct val="0"/>
              </a:spcBef>
            </a:pPr>
            <a:endParaRPr lang="en-ZA" baseline="0" dirty="0" smtClean="0"/>
          </a:p>
          <a:p>
            <a:pPr eaLnBrk="1" hangingPunct="1">
              <a:spcBef>
                <a:spcPct val="0"/>
              </a:spcBef>
            </a:pPr>
            <a:r>
              <a:rPr lang="en-ZA" baseline="0" dirty="0" smtClean="0"/>
              <a:t>Use the SABC tower, it is nice and clear</a:t>
            </a:r>
          </a:p>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In considering what </a:t>
            </a:r>
            <a:r>
              <a:rPr lang="en-ZA" dirty="0" err="1" smtClean="0"/>
              <a:t>i</a:t>
            </a:r>
            <a:r>
              <a:rPr lang="en-ZA" dirty="0" smtClean="0"/>
              <a:t> have learned as an engineer with considerable</a:t>
            </a:r>
            <a:r>
              <a:rPr lang="en-ZA" baseline="0" dirty="0" smtClean="0"/>
              <a:t> experience of the practical application of information technology </a:t>
            </a:r>
            <a:r>
              <a:rPr lang="en-ZA" baseline="0" dirty="0" err="1" smtClean="0"/>
              <a:t>i</a:t>
            </a:r>
            <a:r>
              <a:rPr lang="en-ZA" baseline="0" dirty="0" smtClean="0"/>
              <a:t> eventually realized about ten years ago that </a:t>
            </a:r>
          </a:p>
          <a:p>
            <a:r>
              <a:rPr lang="en-ZA" baseline="0" dirty="0" smtClean="0"/>
              <a:t>ENGINEERS DO NOT DESIGN BRIDGES TO STAND UP – click</a:t>
            </a:r>
          </a:p>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Where </a:t>
            </a:r>
            <a:r>
              <a:rPr lang="en-ZA" baseline="0" dirty="0" err="1" smtClean="0"/>
              <a:t>i</a:t>
            </a:r>
            <a:r>
              <a:rPr lang="en-ZA" baseline="0" dirty="0" smtClean="0"/>
              <a:t> have lived all my life, photo of </a:t>
            </a:r>
            <a:r>
              <a:rPr lang="en-ZA" baseline="0" dirty="0" err="1" smtClean="0"/>
              <a:t>Jo’burg</a:t>
            </a:r>
            <a:r>
              <a:rPr lang="en-ZA" baseline="0" dirty="0" smtClean="0"/>
              <a:t> skyline maybe from the website of high rise buildings</a:t>
            </a:r>
          </a:p>
          <a:p>
            <a:pPr eaLnBrk="1" hangingPunct="1">
              <a:spcBef>
                <a:spcPct val="0"/>
              </a:spcBef>
            </a:pPr>
            <a:r>
              <a:rPr lang="en-ZA" baseline="0" dirty="0" smtClean="0"/>
              <a:t>Mine dumps, headgears, one or two other photos that represent </a:t>
            </a:r>
            <a:r>
              <a:rPr lang="en-ZA" baseline="0" dirty="0" err="1" smtClean="0"/>
              <a:t>jhb</a:t>
            </a:r>
            <a:r>
              <a:rPr lang="en-ZA" baseline="0" dirty="0" smtClean="0"/>
              <a:t> to me and </a:t>
            </a:r>
            <a:r>
              <a:rPr lang="en-ZA" baseline="0" dirty="0" err="1" smtClean="0"/>
              <a:t>Northcliff</a:t>
            </a:r>
            <a:r>
              <a:rPr lang="en-ZA" baseline="0" dirty="0" smtClean="0"/>
              <a:t> – landmark visible from all over</a:t>
            </a:r>
          </a:p>
          <a:p>
            <a:pPr eaLnBrk="1" hangingPunct="1">
              <a:spcBef>
                <a:spcPct val="0"/>
              </a:spcBef>
            </a:pPr>
            <a:endParaRPr lang="en-ZA" baseline="0" dirty="0" smtClean="0"/>
          </a:p>
          <a:p>
            <a:pPr eaLnBrk="1" hangingPunct="1">
              <a:spcBef>
                <a:spcPct val="0"/>
              </a:spcBef>
            </a:pPr>
            <a:r>
              <a:rPr lang="en-ZA" baseline="0" dirty="0" smtClean="0"/>
              <a:t>Use the SABC tower, it is nice and clear</a:t>
            </a:r>
          </a:p>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Where </a:t>
            </a:r>
            <a:r>
              <a:rPr lang="en-ZA" baseline="0" dirty="0" err="1" smtClean="0"/>
              <a:t>i</a:t>
            </a:r>
            <a:r>
              <a:rPr lang="en-ZA" baseline="0" dirty="0" smtClean="0"/>
              <a:t> have lived all my life, photo of </a:t>
            </a:r>
            <a:r>
              <a:rPr lang="en-ZA" baseline="0" dirty="0" err="1" smtClean="0"/>
              <a:t>Jo’burg</a:t>
            </a:r>
            <a:r>
              <a:rPr lang="en-ZA" baseline="0" dirty="0" smtClean="0"/>
              <a:t> skyline maybe from the website of high rise buildings</a:t>
            </a:r>
          </a:p>
          <a:p>
            <a:pPr eaLnBrk="1" hangingPunct="1">
              <a:spcBef>
                <a:spcPct val="0"/>
              </a:spcBef>
            </a:pPr>
            <a:r>
              <a:rPr lang="en-ZA" baseline="0" dirty="0" smtClean="0"/>
              <a:t>Mine dumps, headgears, one or two other photos that represent </a:t>
            </a:r>
            <a:r>
              <a:rPr lang="en-ZA" baseline="0" dirty="0" err="1" smtClean="0"/>
              <a:t>jhb</a:t>
            </a:r>
            <a:r>
              <a:rPr lang="en-ZA" baseline="0" dirty="0" smtClean="0"/>
              <a:t> to me and </a:t>
            </a:r>
            <a:r>
              <a:rPr lang="en-ZA" baseline="0" dirty="0" err="1" smtClean="0"/>
              <a:t>Northcliff</a:t>
            </a:r>
            <a:r>
              <a:rPr lang="en-ZA" baseline="0" dirty="0" smtClean="0"/>
              <a:t> – landmark visible from all over</a:t>
            </a:r>
          </a:p>
          <a:p>
            <a:pPr eaLnBrk="1" hangingPunct="1">
              <a:spcBef>
                <a:spcPct val="0"/>
              </a:spcBef>
            </a:pPr>
            <a:endParaRPr lang="en-ZA" baseline="0" dirty="0" smtClean="0"/>
          </a:p>
          <a:p>
            <a:pPr eaLnBrk="1" hangingPunct="1">
              <a:spcBef>
                <a:spcPct val="0"/>
              </a:spcBef>
            </a:pPr>
            <a:r>
              <a:rPr lang="en-ZA" baseline="0" dirty="0" smtClean="0"/>
              <a:t>Use the SABC tower, it is nice and clear</a:t>
            </a:r>
          </a:p>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Introducing </a:t>
            </a:r>
            <a:r>
              <a:rPr lang="en-ZA" baseline="0" dirty="0" err="1" smtClean="0"/>
              <a:t>Northcliff</a:t>
            </a:r>
            <a:endParaRPr lang="en-ZA" baseline="0" dirty="0" smtClean="0"/>
          </a:p>
          <a:p>
            <a:pPr eaLnBrk="1" hangingPunct="1">
              <a:spcBef>
                <a:spcPct val="0"/>
              </a:spcBef>
            </a:pPr>
            <a:endParaRPr lang="en-ZA" baseline="0" dirty="0" smtClean="0"/>
          </a:p>
          <a:p>
            <a:pPr eaLnBrk="1" hangingPunct="1">
              <a:spcBef>
                <a:spcPct val="0"/>
              </a:spcBef>
            </a:pPr>
            <a:r>
              <a:rPr lang="en-ZA" baseline="0" dirty="0" smtClean="0"/>
              <a:t>Landmark visible from many parts of Johannesburg, many of the main roads that radiate North, West and East follow a line of sight towards </a:t>
            </a:r>
            <a:r>
              <a:rPr lang="en-ZA" baseline="0" dirty="0" err="1" smtClean="0"/>
              <a:t>Northcliff</a:t>
            </a:r>
            <a:r>
              <a:rPr lang="en-ZA" baseline="0" dirty="0" smtClean="0"/>
              <a:t> for many </a:t>
            </a:r>
            <a:r>
              <a:rPr lang="en-ZA" baseline="0" dirty="0" err="1" smtClean="0"/>
              <a:t>kilometers</a:t>
            </a:r>
            <a:r>
              <a:rPr lang="en-ZA" baseline="0" dirty="0" smtClean="0"/>
              <a:t> – see if </a:t>
            </a:r>
            <a:r>
              <a:rPr lang="en-ZA" baseline="0" dirty="0" err="1" smtClean="0"/>
              <a:t>i</a:t>
            </a:r>
            <a:r>
              <a:rPr lang="en-ZA" baseline="0" dirty="0" smtClean="0"/>
              <a:t> have any images of this – have at least from </a:t>
            </a:r>
            <a:r>
              <a:rPr lang="en-ZA" baseline="0" dirty="0" err="1" smtClean="0"/>
              <a:t>Rosebank</a:t>
            </a:r>
            <a:endParaRPr lang="en-ZA" baseline="0" dirty="0" smtClean="0"/>
          </a:p>
          <a:p>
            <a:pPr eaLnBrk="1" hangingPunct="1">
              <a:spcBef>
                <a:spcPct val="0"/>
              </a:spcBef>
            </a:pPr>
            <a:endParaRPr lang="en-ZA" baseline="0" dirty="0" smtClean="0"/>
          </a:p>
          <a:p>
            <a:pPr eaLnBrk="1" hangingPunct="1">
              <a:spcBef>
                <a:spcPct val="0"/>
              </a:spcBef>
            </a:pPr>
            <a:r>
              <a:rPr lang="en-ZA" baseline="0" dirty="0" smtClean="0"/>
              <a:t>It happens that in the context of this presentation </a:t>
            </a:r>
            <a:r>
              <a:rPr lang="en-ZA" baseline="0" dirty="0" err="1" smtClean="0"/>
              <a:t>Northcliff</a:t>
            </a:r>
            <a:r>
              <a:rPr lang="en-ZA" baseline="0" dirty="0" smtClean="0"/>
              <a:t> is also a geological and topographic landmark – this presentation will repeatedly refer back to </a:t>
            </a:r>
            <a:r>
              <a:rPr lang="en-ZA" baseline="0" dirty="0" err="1" smtClean="0"/>
              <a:t>Northcliff</a:t>
            </a:r>
            <a:r>
              <a:rPr lang="en-ZA" baseline="0" dirty="0" smtClean="0"/>
              <a:t> to tie things together, in fact the existence of </a:t>
            </a:r>
            <a:r>
              <a:rPr lang="en-ZA" baseline="0" dirty="0" err="1" smtClean="0"/>
              <a:t>Northcliff</a:t>
            </a:r>
            <a:r>
              <a:rPr lang="en-ZA" baseline="0" dirty="0" smtClean="0"/>
              <a:t> on its own evidences a major catastrophic hydraulic event of great magnitude – photo as used on first slide and logo, 30 degree slope photo close up and back of hill</a:t>
            </a:r>
          </a:p>
          <a:p>
            <a:pPr eaLnBrk="1" hangingPunct="1">
              <a:spcBef>
                <a:spcPct val="0"/>
              </a:spcBef>
            </a:pPr>
            <a:endParaRPr lang="en-ZA" baseline="0" dirty="0" smtClean="0"/>
          </a:p>
          <a:p>
            <a:pPr eaLnBrk="1" hangingPunct="1">
              <a:spcBef>
                <a:spcPct val="0"/>
              </a:spcBef>
            </a:pPr>
            <a:r>
              <a:rPr lang="en-ZA" baseline="0" dirty="0" smtClean="0"/>
              <a:t>30 degree south facing slope, extension of the Gold Mining horizons, amorphous quartzite, hard, glossy, evidence of intense heat and pressure, ceramic, cliff face, rocks plucked out, rough top, rocks plucked out, panorama, level horizon all the way round, view from top and default view massive cutting down from the top of the hill – in this presentation we will examine each of these attributes and see how they individually and collectively point to a massive global hydraulic flood event accompanied by massive tectonic upheaval</a:t>
            </a:r>
          </a:p>
          <a:p>
            <a:pPr eaLnBrk="1" hangingPunct="1">
              <a:spcBef>
                <a:spcPct val="0"/>
              </a:spcBef>
            </a:pPr>
            <a:endParaRPr lang="en-ZA" baseline="0" dirty="0" smtClean="0"/>
          </a:p>
          <a:p>
            <a:pPr eaLnBrk="1" hangingPunct="1">
              <a:spcBef>
                <a:spcPct val="0"/>
              </a:spcBef>
            </a:pPr>
            <a:r>
              <a:rPr lang="en-ZA" baseline="0" dirty="0" smtClean="0"/>
              <a:t>Domed over and same formations in the </a:t>
            </a:r>
            <a:r>
              <a:rPr lang="en-ZA" baseline="0" dirty="0" err="1" smtClean="0"/>
              <a:t>Magaliesberg</a:t>
            </a:r>
            <a:r>
              <a:rPr lang="en-ZA" baseline="0" dirty="0" smtClean="0"/>
              <a:t> about 50 km to the North but sloping north – check distance and also Roodepoort hills (name) sloping to the West, also at about 30 degrees</a:t>
            </a:r>
          </a:p>
          <a:p>
            <a:pPr eaLnBrk="1" hangingPunct="1">
              <a:spcBef>
                <a:spcPct val="0"/>
              </a:spcBef>
            </a:pPr>
            <a:endParaRPr lang="en-ZA" baseline="0" dirty="0" smtClean="0"/>
          </a:p>
          <a:p>
            <a:pPr eaLnBrk="1" hangingPunct="1">
              <a:spcBef>
                <a:spcPct val="0"/>
              </a:spcBef>
            </a:pPr>
            <a:r>
              <a:rPr lang="en-ZA" baseline="0" dirty="0" smtClean="0"/>
              <a:t>Images of all in progression</a:t>
            </a:r>
          </a:p>
          <a:p>
            <a:pPr eaLnBrk="1" hangingPunct="1">
              <a:spcBef>
                <a:spcPct val="0"/>
              </a:spcBef>
            </a:pPr>
            <a:endParaRPr lang="en-ZA" baseline="0" dirty="0" smtClean="0"/>
          </a:p>
          <a:p>
            <a:pPr eaLnBrk="1" hangingPunct="1">
              <a:spcBef>
                <a:spcPct val="0"/>
              </a:spcBef>
            </a:pPr>
            <a:r>
              <a:rPr lang="en-ZA" baseline="0" dirty="0" smtClean="0"/>
              <a:t>Define tectonic – quote and images?</a:t>
            </a:r>
          </a:p>
          <a:p>
            <a:pPr eaLnBrk="1" hangingPunct="1">
              <a:spcBef>
                <a:spcPct val="0"/>
              </a:spcBef>
            </a:pPr>
            <a:endParaRPr lang="en-ZA" baseline="0" dirty="0" smtClean="0"/>
          </a:p>
          <a:p>
            <a:pPr eaLnBrk="1" hangingPunct="1">
              <a:spcBef>
                <a:spcPct val="0"/>
              </a:spcBef>
            </a:pPr>
            <a:r>
              <a:rPr lang="en-ZA" baseline="0" dirty="0" smtClean="0"/>
              <a:t>Section from German drilling on website</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Introducing </a:t>
            </a:r>
            <a:r>
              <a:rPr lang="en-ZA" baseline="0" dirty="0" err="1" smtClean="0"/>
              <a:t>Northcliff</a:t>
            </a:r>
            <a:endParaRPr lang="en-ZA" baseline="0" dirty="0" smtClean="0"/>
          </a:p>
          <a:p>
            <a:pPr eaLnBrk="1" hangingPunct="1">
              <a:spcBef>
                <a:spcPct val="0"/>
              </a:spcBef>
            </a:pPr>
            <a:endParaRPr lang="en-ZA" baseline="0" dirty="0" smtClean="0"/>
          </a:p>
          <a:p>
            <a:pPr eaLnBrk="1" hangingPunct="1">
              <a:spcBef>
                <a:spcPct val="0"/>
              </a:spcBef>
            </a:pPr>
            <a:r>
              <a:rPr lang="en-ZA" baseline="0" dirty="0" smtClean="0"/>
              <a:t>Landmark visible from many parts of Johannesburg, many of the main roads that radiate North, West and East follow a line of sight towards </a:t>
            </a:r>
            <a:r>
              <a:rPr lang="en-ZA" baseline="0" dirty="0" err="1" smtClean="0"/>
              <a:t>Northcliff</a:t>
            </a:r>
            <a:r>
              <a:rPr lang="en-ZA" baseline="0" dirty="0" smtClean="0"/>
              <a:t> for many </a:t>
            </a:r>
            <a:r>
              <a:rPr lang="en-ZA" baseline="0" dirty="0" err="1" smtClean="0"/>
              <a:t>kilometers</a:t>
            </a:r>
            <a:r>
              <a:rPr lang="en-ZA" baseline="0" dirty="0" smtClean="0"/>
              <a:t> – see if </a:t>
            </a:r>
            <a:r>
              <a:rPr lang="en-ZA" baseline="0" dirty="0" err="1" smtClean="0"/>
              <a:t>i</a:t>
            </a:r>
            <a:r>
              <a:rPr lang="en-ZA" baseline="0" dirty="0" smtClean="0"/>
              <a:t> have any images of this – have at least from </a:t>
            </a:r>
            <a:r>
              <a:rPr lang="en-ZA" baseline="0" dirty="0" err="1" smtClean="0"/>
              <a:t>Rosebank</a:t>
            </a:r>
            <a:endParaRPr lang="en-ZA" baseline="0" dirty="0" smtClean="0"/>
          </a:p>
          <a:p>
            <a:pPr eaLnBrk="1" hangingPunct="1">
              <a:spcBef>
                <a:spcPct val="0"/>
              </a:spcBef>
            </a:pPr>
            <a:endParaRPr lang="en-ZA" baseline="0" dirty="0" smtClean="0"/>
          </a:p>
          <a:p>
            <a:pPr eaLnBrk="1" hangingPunct="1">
              <a:spcBef>
                <a:spcPct val="0"/>
              </a:spcBef>
            </a:pPr>
            <a:r>
              <a:rPr lang="en-ZA" baseline="0" dirty="0" smtClean="0"/>
              <a:t>It happens that in the context of this presentation </a:t>
            </a:r>
            <a:r>
              <a:rPr lang="en-ZA" baseline="0" dirty="0" err="1" smtClean="0"/>
              <a:t>Northcliff</a:t>
            </a:r>
            <a:r>
              <a:rPr lang="en-ZA" baseline="0" dirty="0" smtClean="0"/>
              <a:t> is also a geological and topographic landmark – this presentation will repeatedly refer back to </a:t>
            </a:r>
            <a:r>
              <a:rPr lang="en-ZA" baseline="0" dirty="0" err="1" smtClean="0"/>
              <a:t>Northcliff</a:t>
            </a:r>
            <a:r>
              <a:rPr lang="en-ZA" baseline="0" dirty="0" smtClean="0"/>
              <a:t> to tie things together, in fact the existence of </a:t>
            </a:r>
            <a:r>
              <a:rPr lang="en-ZA" baseline="0" dirty="0" err="1" smtClean="0"/>
              <a:t>Northcliff</a:t>
            </a:r>
            <a:r>
              <a:rPr lang="en-ZA" baseline="0" dirty="0" smtClean="0"/>
              <a:t> on its own evidences a major catastrophic hydraulic event of great magnitude – photo as used on first slide and logo, 30 degree slope photo close up and back of hill</a:t>
            </a:r>
          </a:p>
          <a:p>
            <a:pPr eaLnBrk="1" hangingPunct="1">
              <a:spcBef>
                <a:spcPct val="0"/>
              </a:spcBef>
            </a:pPr>
            <a:endParaRPr lang="en-ZA" baseline="0" dirty="0" smtClean="0"/>
          </a:p>
          <a:p>
            <a:pPr eaLnBrk="1" hangingPunct="1">
              <a:spcBef>
                <a:spcPct val="0"/>
              </a:spcBef>
            </a:pPr>
            <a:r>
              <a:rPr lang="en-ZA" baseline="0" dirty="0" smtClean="0"/>
              <a:t>30 degree south facing slope, extension of the Gold Mining horizons, amorphous quartzite, hard, glossy, evidence of intense heat and pressure, ceramic, cliff face, rocks plucked out, rough top, rocks plucked out, panorama, level horizon all the way round, view from top and default view massive cutting down from the top of the hill – in this presentation we will examine each of these attributes and see how they individually and collectively point to a massive global hydraulic flood event accompanied by massive tectonic upheaval</a:t>
            </a:r>
          </a:p>
          <a:p>
            <a:pPr eaLnBrk="1" hangingPunct="1">
              <a:spcBef>
                <a:spcPct val="0"/>
              </a:spcBef>
            </a:pPr>
            <a:endParaRPr lang="en-ZA" baseline="0" dirty="0" smtClean="0"/>
          </a:p>
          <a:p>
            <a:pPr eaLnBrk="1" hangingPunct="1">
              <a:spcBef>
                <a:spcPct val="0"/>
              </a:spcBef>
            </a:pPr>
            <a:r>
              <a:rPr lang="en-ZA" baseline="0" dirty="0" smtClean="0"/>
              <a:t>Domed over and same formations in the </a:t>
            </a:r>
            <a:r>
              <a:rPr lang="en-ZA" baseline="0" dirty="0" err="1" smtClean="0"/>
              <a:t>Magaliesberg</a:t>
            </a:r>
            <a:r>
              <a:rPr lang="en-ZA" baseline="0" dirty="0" smtClean="0"/>
              <a:t> about 50 km to the North but sloping north – check distance and also Roodepoort hills (name) sloping to the West, also at about 30 degrees</a:t>
            </a:r>
          </a:p>
          <a:p>
            <a:pPr eaLnBrk="1" hangingPunct="1">
              <a:spcBef>
                <a:spcPct val="0"/>
              </a:spcBef>
            </a:pPr>
            <a:endParaRPr lang="en-ZA" baseline="0" dirty="0" smtClean="0"/>
          </a:p>
          <a:p>
            <a:pPr eaLnBrk="1" hangingPunct="1">
              <a:spcBef>
                <a:spcPct val="0"/>
              </a:spcBef>
            </a:pPr>
            <a:r>
              <a:rPr lang="en-ZA" baseline="0" dirty="0" smtClean="0"/>
              <a:t>Images of all in progression</a:t>
            </a:r>
          </a:p>
          <a:p>
            <a:pPr eaLnBrk="1" hangingPunct="1">
              <a:spcBef>
                <a:spcPct val="0"/>
              </a:spcBef>
            </a:pPr>
            <a:endParaRPr lang="en-ZA" baseline="0" dirty="0" smtClean="0"/>
          </a:p>
          <a:p>
            <a:pPr eaLnBrk="1" hangingPunct="1">
              <a:spcBef>
                <a:spcPct val="0"/>
              </a:spcBef>
            </a:pPr>
            <a:r>
              <a:rPr lang="en-ZA" baseline="0" dirty="0" smtClean="0"/>
              <a:t>Define tectonic – quote and images?</a:t>
            </a:r>
          </a:p>
          <a:p>
            <a:pPr eaLnBrk="1" hangingPunct="1">
              <a:spcBef>
                <a:spcPct val="0"/>
              </a:spcBef>
            </a:pPr>
            <a:endParaRPr lang="en-ZA" baseline="0" dirty="0" smtClean="0"/>
          </a:p>
          <a:p>
            <a:pPr eaLnBrk="1" hangingPunct="1">
              <a:spcBef>
                <a:spcPct val="0"/>
              </a:spcBef>
            </a:pPr>
            <a:r>
              <a:rPr lang="en-ZA" baseline="0" dirty="0" smtClean="0"/>
              <a:t>Section from German drilling on website</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Introducing </a:t>
            </a:r>
            <a:r>
              <a:rPr lang="en-ZA" baseline="0" dirty="0" err="1" smtClean="0"/>
              <a:t>Northcliff</a:t>
            </a:r>
            <a:endParaRPr lang="en-ZA" baseline="0" dirty="0" smtClean="0"/>
          </a:p>
          <a:p>
            <a:pPr eaLnBrk="1" hangingPunct="1">
              <a:spcBef>
                <a:spcPct val="0"/>
              </a:spcBef>
            </a:pPr>
            <a:endParaRPr lang="en-ZA" baseline="0" dirty="0" smtClean="0"/>
          </a:p>
          <a:p>
            <a:pPr eaLnBrk="1" hangingPunct="1">
              <a:spcBef>
                <a:spcPct val="0"/>
              </a:spcBef>
            </a:pPr>
            <a:r>
              <a:rPr lang="en-ZA" baseline="0" dirty="0" smtClean="0"/>
              <a:t>Landmark visible from many parts of Johannesburg, many of the main roads that radiate North, West and East follow a line of sight towards </a:t>
            </a:r>
            <a:r>
              <a:rPr lang="en-ZA" baseline="0" dirty="0" err="1" smtClean="0"/>
              <a:t>Northcliff</a:t>
            </a:r>
            <a:r>
              <a:rPr lang="en-ZA" baseline="0" dirty="0" smtClean="0"/>
              <a:t> for many </a:t>
            </a:r>
            <a:r>
              <a:rPr lang="en-ZA" baseline="0" dirty="0" err="1" smtClean="0"/>
              <a:t>kilometers</a:t>
            </a:r>
            <a:r>
              <a:rPr lang="en-ZA" baseline="0" dirty="0" smtClean="0"/>
              <a:t> – see if </a:t>
            </a:r>
            <a:r>
              <a:rPr lang="en-ZA" baseline="0" dirty="0" err="1" smtClean="0"/>
              <a:t>i</a:t>
            </a:r>
            <a:r>
              <a:rPr lang="en-ZA" baseline="0" dirty="0" smtClean="0"/>
              <a:t> have any images of this – have at least from </a:t>
            </a:r>
            <a:r>
              <a:rPr lang="en-ZA" baseline="0" dirty="0" err="1" smtClean="0"/>
              <a:t>Rosebank</a:t>
            </a:r>
            <a:endParaRPr lang="en-ZA" baseline="0" dirty="0" smtClean="0"/>
          </a:p>
          <a:p>
            <a:pPr eaLnBrk="1" hangingPunct="1">
              <a:spcBef>
                <a:spcPct val="0"/>
              </a:spcBef>
            </a:pPr>
            <a:endParaRPr lang="en-ZA" baseline="0" dirty="0" smtClean="0"/>
          </a:p>
          <a:p>
            <a:pPr eaLnBrk="1" hangingPunct="1">
              <a:spcBef>
                <a:spcPct val="0"/>
              </a:spcBef>
            </a:pPr>
            <a:r>
              <a:rPr lang="en-ZA" baseline="0" dirty="0" smtClean="0"/>
              <a:t>It happens that in the context of this presentation </a:t>
            </a:r>
            <a:r>
              <a:rPr lang="en-ZA" baseline="0" dirty="0" err="1" smtClean="0"/>
              <a:t>Northcliff</a:t>
            </a:r>
            <a:r>
              <a:rPr lang="en-ZA" baseline="0" dirty="0" smtClean="0"/>
              <a:t> is also a geological and topographic landmark – this presentation will repeatedly refer back to </a:t>
            </a:r>
            <a:r>
              <a:rPr lang="en-ZA" baseline="0" dirty="0" err="1" smtClean="0"/>
              <a:t>Northcliff</a:t>
            </a:r>
            <a:r>
              <a:rPr lang="en-ZA" baseline="0" dirty="0" smtClean="0"/>
              <a:t> to tie things together, in fact the existence of </a:t>
            </a:r>
            <a:r>
              <a:rPr lang="en-ZA" baseline="0" dirty="0" err="1" smtClean="0"/>
              <a:t>Northcliff</a:t>
            </a:r>
            <a:r>
              <a:rPr lang="en-ZA" baseline="0" dirty="0" smtClean="0"/>
              <a:t> on its own evidences a major catastrophic hydraulic event of great magnitude – photo as used on first slide and logo, 30 degree slope photo close up and back of hill</a:t>
            </a:r>
          </a:p>
          <a:p>
            <a:pPr eaLnBrk="1" hangingPunct="1">
              <a:spcBef>
                <a:spcPct val="0"/>
              </a:spcBef>
            </a:pPr>
            <a:endParaRPr lang="en-ZA" baseline="0" dirty="0" smtClean="0"/>
          </a:p>
          <a:p>
            <a:pPr eaLnBrk="1" hangingPunct="1">
              <a:spcBef>
                <a:spcPct val="0"/>
              </a:spcBef>
            </a:pPr>
            <a:r>
              <a:rPr lang="en-ZA" baseline="0" dirty="0" smtClean="0"/>
              <a:t>30 degree south facing slope, extension of the Gold Mining horizons, amorphous quartzite, hard, glossy, evidence of intense heat and pressure, ceramic, cliff face, rocks plucked out, rough top, rocks plucked out, panorama, level horizon all the way round, view from top and default view massive cutting down from the top of the hill – in this presentation we will examine each of these attributes and see how they individually and collectively point to a massive global hydraulic flood event accompanied by massive tectonic upheaval</a:t>
            </a:r>
          </a:p>
          <a:p>
            <a:pPr eaLnBrk="1" hangingPunct="1">
              <a:spcBef>
                <a:spcPct val="0"/>
              </a:spcBef>
            </a:pPr>
            <a:endParaRPr lang="en-ZA" baseline="0" dirty="0" smtClean="0"/>
          </a:p>
          <a:p>
            <a:pPr eaLnBrk="1" hangingPunct="1">
              <a:spcBef>
                <a:spcPct val="0"/>
              </a:spcBef>
            </a:pPr>
            <a:r>
              <a:rPr lang="en-ZA" baseline="0" dirty="0" smtClean="0"/>
              <a:t>Domed over and same formations in the </a:t>
            </a:r>
            <a:r>
              <a:rPr lang="en-ZA" baseline="0" dirty="0" err="1" smtClean="0"/>
              <a:t>Magaliesberg</a:t>
            </a:r>
            <a:r>
              <a:rPr lang="en-ZA" baseline="0" dirty="0" smtClean="0"/>
              <a:t> about 50 km to the North but sloping north – check distance and also Roodepoort hills (name) sloping to the West, also at about 30 degrees</a:t>
            </a:r>
          </a:p>
          <a:p>
            <a:pPr eaLnBrk="1" hangingPunct="1">
              <a:spcBef>
                <a:spcPct val="0"/>
              </a:spcBef>
            </a:pPr>
            <a:endParaRPr lang="en-ZA" baseline="0" dirty="0" smtClean="0"/>
          </a:p>
          <a:p>
            <a:pPr eaLnBrk="1" hangingPunct="1">
              <a:spcBef>
                <a:spcPct val="0"/>
              </a:spcBef>
            </a:pPr>
            <a:r>
              <a:rPr lang="en-ZA" baseline="0" dirty="0" smtClean="0"/>
              <a:t>Images of all in progression</a:t>
            </a:r>
          </a:p>
          <a:p>
            <a:pPr eaLnBrk="1" hangingPunct="1">
              <a:spcBef>
                <a:spcPct val="0"/>
              </a:spcBef>
            </a:pPr>
            <a:endParaRPr lang="en-ZA" baseline="0" dirty="0" smtClean="0"/>
          </a:p>
          <a:p>
            <a:pPr eaLnBrk="1" hangingPunct="1">
              <a:spcBef>
                <a:spcPct val="0"/>
              </a:spcBef>
            </a:pPr>
            <a:r>
              <a:rPr lang="en-ZA" baseline="0" dirty="0" smtClean="0"/>
              <a:t>Define tectonic – quote and images?</a:t>
            </a:r>
          </a:p>
          <a:p>
            <a:pPr eaLnBrk="1" hangingPunct="1">
              <a:spcBef>
                <a:spcPct val="0"/>
              </a:spcBef>
            </a:pPr>
            <a:endParaRPr lang="en-ZA" baseline="0" dirty="0" smtClean="0"/>
          </a:p>
          <a:p>
            <a:pPr eaLnBrk="1" hangingPunct="1">
              <a:spcBef>
                <a:spcPct val="0"/>
              </a:spcBef>
            </a:pPr>
            <a:r>
              <a:rPr lang="en-ZA" baseline="0" dirty="0" smtClean="0"/>
              <a:t>Section from German drilling on website</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What is presented here is controversial, it is contrary to widely and commonly held theories, it requires a major rethink on many issues, not least of which being where did you and I come from</a:t>
            </a:r>
          </a:p>
          <a:p>
            <a:pPr eaLnBrk="1" hangingPunct="1">
              <a:spcBef>
                <a:spcPct val="0"/>
              </a:spcBef>
            </a:pPr>
            <a:endParaRPr lang="en-ZA" baseline="0" dirty="0" smtClean="0"/>
          </a:p>
          <a:p>
            <a:pPr eaLnBrk="1" hangingPunct="1">
              <a:spcBef>
                <a:spcPct val="0"/>
              </a:spcBef>
            </a:pPr>
            <a:r>
              <a:rPr lang="en-ZA" baseline="0" dirty="0" smtClean="0"/>
              <a:t>I urge you NOT to take snap decisions</a:t>
            </a:r>
          </a:p>
          <a:p>
            <a:pPr eaLnBrk="1" hangingPunct="1">
              <a:spcBef>
                <a:spcPct val="0"/>
              </a:spcBef>
            </a:pPr>
            <a:endParaRPr lang="en-ZA" baseline="0" dirty="0" smtClean="0"/>
          </a:p>
          <a:p>
            <a:pPr eaLnBrk="1" hangingPunct="1">
              <a:spcBef>
                <a:spcPct val="0"/>
              </a:spcBef>
            </a:pPr>
            <a:r>
              <a:rPr lang="en-ZA" baseline="0" dirty="0" smtClean="0"/>
              <a:t>IF you think </a:t>
            </a:r>
            <a:r>
              <a:rPr lang="en-ZA" baseline="0" dirty="0" err="1" smtClean="0"/>
              <a:t>critidcally</a:t>
            </a:r>
            <a:r>
              <a:rPr lang="en-ZA" baseline="0" dirty="0" smtClean="0"/>
              <a:t> about this you </a:t>
            </a:r>
            <a:r>
              <a:rPr lang="en-ZA" baseline="0" dirty="0" err="1" smtClean="0"/>
              <a:t>weill</a:t>
            </a:r>
            <a:r>
              <a:rPr lang="en-ZA" baseline="0" dirty="0" smtClean="0"/>
              <a:t> realize that it is NOT </a:t>
            </a:r>
            <a:r>
              <a:rPr lang="en-ZA" baseline="0" dirty="0" err="1" smtClean="0"/>
              <a:t>waco</a:t>
            </a:r>
            <a:r>
              <a:rPr lang="en-ZA" baseline="0" dirty="0" smtClean="0"/>
              <a:t> as some have stated</a:t>
            </a:r>
          </a:p>
          <a:p>
            <a:pPr eaLnBrk="1" hangingPunct="1">
              <a:spcBef>
                <a:spcPct val="0"/>
              </a:spcBef>
            </a:pPr>
            <a:endParaRPr lang="en-ZA" baseline="0" dirty="0" smtClean="0"/>
          </a:p>
          <a:p>
            <a:pPr eaLnBrk="1" hangingPunct="1">
              <a:spcBef>
                <a:spcPct val="0"/>
              </a:spcBef>
            </a:pPr>
            <a:r>
              <a:rPr lang="en-ZA" baseline="0" dirty="0" smtClean="0"/>
              <a:t>Give it time, look around you as you travel around, I expect that you will find other mountains, hills, valleys, etc that will provide independent confirmation, you may even find, as I have done, that the world around takes on a whole new life and level of interest as I visualize the events that gave rise to the formation of mountains, hills, valleys, etc as I travel</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ZA" dirty="0" smtClean="0">
              <a:sym typeface="Wingdings" pitchFamily="2" charset="2"/>
            </a:endParaRP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Theories must be bullet proof</a:t>
            </a:r>
          </a:p>
          <a:p>
            <a:pPr eaLnBrk="1" hangingPunct="1">
              <a:spcBef>
                <a:spcPct val="0"/>
              </a:spcBef>
            </a:pPr>
            <a:endParaRPr lang="en-ZA" baseline="0" dirty="0" smtClean="0"/>
          </a:p>
          <a:p>
            <a:pPr eaLnBrk="1" hangingPunct="1">
              <a:spcBef>
                <a:spcPct val="0"/>
              </a:spcBef>
            </a:pPr>
            <a:r>
              <a:rPr lang="en-ZA" baseline="0" dirty="0" smtClean="0"/>
              <a:t>What follows is based on an intense engineering and practical analysis of the real world</a:t>
            </a:r>
          </a:p>
          <a:p>
            <a:pPr eaLnBrk="1" hangingPunct="1">
              <a:spcBef>
                <a:spcPct val="0"/>
              </a:spcBef>
            </a:pPr>
            <a:endParaRPr lang="en-ZA" baseline="0" dirty="0" smtClean="0"/>
          </a:p>
          <a:p>
            <a:pPr eaLnBrk="1" hangingPunct="1">
              <a:spcBef>
                <a:spcPct val="0"/>
              </a:spcBef>
            </a:pPr>
            <a:r>
              <a:rPr lang="en-ZA" baseline="0" dirty="0" smtClean="0"/>
              <a:t>It must make sense to you</a:t>
            </a:r>
          </a:p>
          <a:p>
            <a:pPr eaLnBrk="1" hangingPunct="1">
              <a:spcBef>
                <a:spcPct val="0"/>
              </a:spcBef>
            </a:pPr>
            <a:endParaRPr lang="en-ZA" baseline="0" dirty="0" smtClean="0"/>
          </a:p>
          <a:p>
            <a:pPr eaLnBrk="1" hangingPunct="1">
              <a:spcBef>
                <a:spcPct val="0"/>
              </a:spcBef>
            </a:pPr>
            <a:r>
              <a:rPr lang="en-ZA" baseline="0" dirty="0" smtClean="0"/>
              <a:t>You should be able to validate much of what I say within the parameters of your own life experience and where you live</a:t>
            </a:r>
          </a:p>
          <a:p>
            <a:pPr eaLnBrk="1" hangingPunct="1">
              <a:spcBef>
                <a:spcPct val="0"/>
              </a:spcBef>
            </a:pPr>
            <a:endParaRPr lang="en-ZA" baseline="0" dirty="0" smtClean="0"/>
          </a:p>
          <a:p>
            <a:pPr eaLnBrk="1" hangingPunct="1">
              <a:spcBef>
                <a:spcPct val="0"/>
              </a:spcBef>
            </a:pPr>
            <a:r>
              <a:rPr lang="en-ZA" baseline="0" dirty="0" smtClean="0"/>
              <a:t>Dramatic change happens rapidly</a:t>
            </a:r>
          </a:p>
          <a:p>
            <a:pPr eaLnBrk="1" hangingPunct="1">
              <a:spcBef>
                <a:spcPct val="0"/>
              </a:spcBef>
            </a:pPr>
            <a:endParaRPr lang="en-ZA" baseline="0" dirty="0" smtClean="0"/>
          </a:p>
          <a:p>
            <a:pPr eaLnBrk="1" hangingPunct="1">
              <a:spcBef>
                <a:spcPct val="0"/>
              </a:spcBef>
            </a:pPr>
            <a:r>
              <a:rPr lang="en-ZA" baseline="0" dirty="0" smtClean="0"/>
              <a:t>There are serious laws of physics and engineering which govern how land forms can be shaped and formed</a:t>
            </a:r>
          </a:p>
          <a:p>
            <a:pPr eaLnBrk="1" hangingPunct="1">
              <a:spcBef>
                <a:spcPct val="0"/>
              </a:spcBef>
            </a:pPr>
            <a:endParaRPr lang="en-ZA" baseline="0" dirty="0" smtClean="0"/>
          </a:p>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List of other sections</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aseline="0" dirty="0" smtClean="0"/>
              <a:t>Who remembers this bridge collapse in Minneapolis in the middle of 2007?  Within minutes it was front page news around the world – we do NOT expect bridges to fall down – if we did there would not have been anyone on that bridge that day!</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There is a fundamental difference in approach when one designs a bridge NOT TO FALL DOWN</a:t>
            </a:r>
          </a:p>
          <a:p>
            <a:endParaRPr lang="en-ZA" dirty="0" smtClean="0"/>
          </a:p>
          <a:p>
            <a:r>
              <a:rPr lang="en-ZA" dirty="0" smtClean="0"/>
              <a:t>Contrast this with the history paradigm</a:t>
            </a:r>
            <a:r>
              <a:rPr lang="en-ZA" baseline="0" dirty="0" smtClean="0"/>
              <a:t> of failed theories and theories that do not stand up to the test of time or engineering reality</a:t>
            </a:r>
          </a:p>
          <a:p>
            <a:endParaRPr lang="en-ZA" baseline="0" dirty="0" smtClean="0"/>
          </a:p>
          <a:p>
            <a:r>
              <a:rPr lang="en-ZA" baseline="0" dirty="0" smtClean="0"/>
              <a:t>In this presentation </a:t>
            </a:r>
            <a:r>
              <a:rPr lang="en-ZA" baseline="0" dirty="0" err="1" smtClean="0"/>
              <a:t>i</a:t>
            </a:r>
            <a:r>
              <a:rPr lang="en-ZA" baseline="0" dirty="0" smtClean="0"/>
              <a:t> am going to challenge a number of theories regarding the age of the earth and the history of the formation of our current geology and topography, </a:t>
            </a:r>
            <a:r>
              <a:rPr lang="en-ZA" baseline="0" dirty="0" err="1" smtClean="0"/>
              <a:t>i</a:t>
            </a:r>
            <a:r>
              <a:rPr lang="en-ZA" baseline="0" dirty="0" smtClean="0"/>
              <a:t> am NOT going to challenge verifiable facts, </a:t>
            </a:r>
            <a:r>
              <a:rPr lang="en-ZA" baseline="0" dirty="0" err="1" smtClean="0"/>
              <a:t>i</a:t>
            </a:r>
            <a:r>
              <a:rPr lang="en-ZA" baseline="0" dirty="0" smtClean="0"/>
              <a:t> AM going to challenge theories that fall down when subject to close scrutiny</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What is not an engineering approach?</a:t>
            </a:r>
            <a:r>
              <a:rPr lang="en-ZA" baseline="0" dirty="0" smtClean="0"/>
              <a:t> – Dramatically w</a:t>
            </a:r>
            <a:r>
              <a:rPr lang="en-ZA" dirty="0" smtClean="0"/>
              <a:t>alk</a:t>
            </a:r>
            <a:r>
              <a:rPr lang="en-ZA" baseline="0" dirty="0" smtClean="0"/>
              <a:t> to chair – video clip extract from Dorsa </a:t>
            </a:r>
            <a:r>
              <a:rPr lang="en-ZA" baseline="0" dirty="0" err="1" smtClean="0"/>
              <a:t>Padideh</a:t>
            </a:r>
            <a:r>
              <a:rPr lang="en-ZA" baseline="0" dirty="0" smtClean="0"/>
              <a:t> video – did this ever happen to you? –</a:t>
            </a:r>
          </a:p>
          <a:p>
            <a:endParaRPr lang="en-ZA" baseline="0" dirty="0" smtClean="0"/>
          </a:p>
          <a:p>
            <a:r>
              <a:rPr lang="en-ZA" baseline="0" dirty="0" smtClean="0"/>
              <a:t>WHEN SLEEPING</a:t>
            </a:r>
          </a:p>
          <a:p>
            <a:endParaRPr lang="en-ZA" baseline="0" dirty="0" smtClean="0"/>
          </a:p>
          <a:p>
            <a:r>
              <a:rPr lang="en-ZA" baseline="0" dirty="0" smtClean="0"/>
              <a:t> when </a:t>
            </a:r>
            <a:r>
              <a:rPr lang="en-ZA" baseline="0" dirty="0" err="1" smtClean="0"/>
              <a:t>i</a:t>
            </a:r>
            <a:r>
              <a:rPr lang="en-ZA" baseline="0" dirty="0" smtClean="0"/>
              <a:t> was a child </a:t>
            </a:r>
            <a:r>
              <a:rPr lang="en-ZA" baseline="0" dirty="0" err="1" smtClean="0"/>
              <a:t>i</a:t>
            </a:r>
            <a:r>
              <a:rPr lang="en-ZA" baseline="0" dirty="0" smtClean="0"/>
              <a:t> used to dream that </a:t>
            </a:r>
            <a:r>
              <a:rPr lang="en-ZA" baseline="0" dirty="0" err="1" smtClean="0"/>
              <a:t>i</a:t>
            </a:r>
            <a:r>
              <a:rPr lang="en-ZA" baseline="0" dirty="0" smtClean="0"/>
              <a:t> would stand on a chair and flap my arms and fly around the room --</a:t>
            </a:r>
            <a:r>
              <a:rPr lang="en-ZA" baseline="0" dirty="0" err="1" smtClean="0"/>
              <a:t>i</a:t>
            </a:r>
            <a:r>
              <a:rPr lang="en-ZA" baseline="0" dirty="0" smtClean="0"/>
              <a:t> have to say that that is NOT an engineering approach – as much as </a:t>
            </a:r>
            <a:r>
              <a:rPr lang="en-ZA" baseline="0" dirty="0" err="1" smtClean="0"/>
              <a:t>i</a:t>
            </a:r>
            <a:r>
              <a:rPr lang="en-ZA" baseline="0" dirty="0" smtClean="0"/>
              <a:t> may be convinced </a:t>
            </a:r>
            <a:r>
              <a:rPr lang="en-ZA" baseline="0" dirty="0" err="1" smtClean="0"/>
              <a:t>i</a:t>
            </a:r>
            <a:r>
              <a:rPr lang="en-ZA" baseline="0" dirty="0" smtClean="0"/>
              <a:t> can fly </a:t>
            </a:r>
            <a:r>
              <a:rPr lang="en-ZA" baseline="0" dirty="0" err="1" smtClean="0"/>
              <a:t>i</a:t>
            </a:r>
            <a:r>
              <a:rPr lang="en-ZA" baseline="0" dirty="0" smtClean="0"/>
              <a:t> have to say to you that were </a:t>
            </a:r>
            <a:r>
              <a:rPr lang="en-ZA" baseline="0" dirty="0" err="1" smtClean="0"/>
              <a:t>i</a:t>
            </a:r>
            <a:r>
              <a:rPr lang="en-ZA" baseline="0" dirty="0" smtClean="0"/>
              <a:t> to stand on top of a skyscraper and flap my arms and jump </a:t>
            </a:r>
            <a:r>
              <a:rPr lang="en-ZA" baseline="0" dirty="0" err="1" smtClean="0"/>
              <a:t>i</a:t>
            </a:r>
            <a:r>
              <a:rPr lang="en-ZA" baseline="0" dirty="0" smtClean="0"/>
              <a:t> would hit the ground at great speed and almost certainly die – that is NOT an engineering approach and yet many seem to think they can use software to do things magically – many are hypnotized and mesmerized by IT – are you? </a:t>
            </a:r>
            <a:r>
              <a:rPr lang="en-ZA" b="1" baseline="0" dirty="0" smtClean="0">
                <a:solidFill>
                  <a:srgbClr val="FF0000"/>
                </a:solidFill>
              </a:rPr>
              <a:t>CLICK for rabbit out of the hat</a:t>
            </a:r>
          </a:p>
          <a:p>
            <a:endParaRPr lang="en-ZA" b="0" baseline="0" dirty="0" smtClean="0">
              <a:solidFill>
                <a:srgbClr val="FF0000"/>
              </a:solidFill>
            </a:endParaRPr>
          </a:p>
          <a:p>
            <a:r>
              <a:rPr lang="en-ZA" b="0" baseline="0" dirty="0" smtClean="0">
                <a:solidFill>
                  <a:srgbClr val="FF0000"/>
                </a:solidFill>
              </a:rPr>
              <a:t>We can imagine anything we like about history, whether there was a flood or </a:t>
            </a:r>
            <a:r>
              <a:rPr lang="en-ZA" b="0" baseline="0" dirty="0" err="1" smtClean="0">
                <a:solidFill>
                  <a:srgbClr val="FF0000"/>
                </a:solidFill>
              </a:rPr>
              <a:t>primevil</a:t>
            </a:r>
            <a:r>
              <a:rPr lang="en-ZA" b="0" baseline="0" dirty="0" smtClean="0">
                <a:solidFill>
                  <a:srgbClr val="FF0000"/>
                </a:solidFill>
              </a:rPr>
              <a:t> soup or whatever – what is the truth, there is ONLY one reality about how the surface of this planet came to look the way it does</a:t>
            </a:r>
          </a:p>
          <a:p>
            <a:endParaRPr lang="en-ZA" b="0" baseline="0" dirty="0" smtClean="0">
              <a:solidFill>
                <a:srgbClr val="FF0000"/>
              </a:solidFill>
            </a:endParaRPr>
          </a:p>
          <a:p>
            <a:r>
              <a:rPr lang="en-ZA" b="0" baseline="0" dirty="0" smtClean="0">
                <a:solidFill>
                  <a:srgbClr val="FF0000"/>
                </a:solidFill>
              </a:rPr>
              <a:t>Find quote on web regarding the formation of the current surface, possibly some sort of diagram</a:t>
            </a:r>
            <a:endParaRPr lang="en-US" b="0" dirty="0">
              <a:solidFill>
                <a:srgbClr val="FF0000"/>
              </a:solidFill>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Strategy</a:t>
            </a:r>
            <a:r>
              <a:rPr lang="en-ZA" baseline="0" dirty="0" smtClean="0"/>
              <a:t> – a key focus of my management consulting business – doing the right things well – if we are to have a theory about the history of the earth or the history of mankind, it must be strategically valid and valuable and fit all the facts</a:t>
            </a:r>
            <a:endParaRPr lang="en-US" dirty="0"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28FEA4-6089-4B11-9EDF-820B36A781A3}"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What is the essence of why mankind and the earth exist and how it thrives?</a:t>
            </a:r>
          </a:p>
          <a:p>
            <a:pPr eaLnBrk="1" hangingPunct="1">
              <a:spcBef>
                <a:spcPct val="0"/>
              </a:spcBef>
            </a:pPr>
            <a:endParaRPr lang="en-ZA" dirty="0" smtClean="0"/>
          </a:p>
          <a:p>
            <a:pPr eaLnBrk="1" hangingPunct="1">
              <a:spcBef>
                <a:spcPct val="0"/>
              </a:spcBef>
            </a:pPr>
            <a:r>
              <a:rPr lang="en-ZA" dirty="0" smtClean="0"/>
              <a:t>What do we need to</a:t>
            </a:r>
            <a:r>
              <a:rPr lang="en-ZA" baseline="0" dirty="0" smtClean="0"/>
              <a:t> know about the reasons for our existence and how will we know that we are thriving?</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6/15/2014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6/15/2014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6/15/2014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6/15/2014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22E1FD-0495-4CEC-9417-0AF5BB47E6DA}" type="datetimeFigureOut">
              <a:rPr lang="en-US" smtClean="0"/>
              <a:pPr/>
              <a:t>6/15/2014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22E1FD-0495-4CEC-9417-0AF5BB47E6DA}" type="datetimeFigureOut">
              <a:rPr lang="en-US" smtClean="0"/>
              <a:pPr/>
              <a:t>6/15/2014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22E1FD-0495-4CEC-9417-0AF5BB47E6DA}" type="datetimeFigureOut">
              <a:rPr lang="en-US" smtClean="0"/>
              <a:pPr/>
              <a:t>6/15/2014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22E1FD-0495-4CEC-9417-0AF5BB47E6DA}" type="datetimeFigureOut">
              <a:rPr lang="en-US" smtClean="0"/>
              <a:pPr/>
              <a:t>6/15/2014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22E1FD-0495-4CEC-9417-0AF5BB47E6DA}" type="datetimeFigureOut">
              <a:rPr lang="en-US" smtClean="0"/>
              <a:pPr/>
              <a:t>6/15/2014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2E1FD-0495-4CEC-9417-0AF5BB47E6DA}" type="datetimeFigureOut">
              <a:rPr lang="en-US" smtClean="0"/>
              <a:pPr/>
              <a:t>6/15/2014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2E1FD-0495-4CEC-9417-0AF5BB47E6DA}" type="datetimeFigureOut">
              <a:rPr lang="en-US" smtClean="0"/>
              <a:pPr/>
              <a:t>6/15/2014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22E1FD-0495-4CEC-9417-0AF5BB47E6DA}" type="datetimeFigureOut">
              <a:rPr lang="en-US" smtClean="0"/>
              <a:pPr/>
              <a:t>6/15/2014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9D035-6A94-4569-9779-E840D39ECC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file:///C:\Data\9\9ETI\DVDs\Global%20Flood\06_Presentations\01_Introduction\iStock_000009253299Wav44100.wav" TargetMode="External"/><Relationship Id="rId1" Type="http://schemas.openxmlformats.org/officeDocument/2006/relationships/audio" Target="file:///C:\Data\9\9ETI\DVDs\Global%20Flood\06_Presentations\01_Introduction\iStock_000009253299Wav44100%20Truncate%2047%20Seconds.mp3"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hyperlink" Target="http://en.wikipedia.org/wiki/Mathematical_proof" TargetMode="External"/><Relationship Id="rId13" Type="http://schemas.openxmlformats.org/officeDocument/2006/relationships/image" Target="../media/image24.jpeg"/><Relationship Id="rId3" Type="http://schemas.openxmlformats.org/officeDocument/2006/relationships/hyperlink" Target="http://en.wikipedia.org/wiki/Argument" TargetMode="External"/><Relationship Id="rId7" Type="http://schemas.openxmlformats.org/officeDocument/2006/relationships/hyperlink" Target="http://en.wikipedia.org/wiki/Logic" TargetMode="External"/><Relationship Id="rId12" Type="http://schemas.openxmlformats.org/officeDocument/2006/relationships/hyperlink" Target="http://en.wikipedia.org/wiki/Contradictio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en.wikipedia.org/wiki/Proof_by_contradiction" TargetMode="External"/><Relationship Id="rId11" Type="http://schemas.openxmlformats.org/officeDocument/2006/relationships/hyperlink" Target="http://en.wikipedia.org/wiki/Proposition" TargetMode="External"/><Relationship Id="rId5" Type="http://schemas.openxmlformats.org/officeDocument/2006/relationships/hyperlink" Target="#cite_note-IEP-0"/><Relationship Id="rId10" Type="http://schemas.openxmlformats.org/officeDocument/2006/relationships/hyperlink" Target="http://en.wikipedia.org/wiki/Validity" TargetMode="External"/><Relationship Id="rId4" Type="http://schemas.openxmlformats.org/officeDocument/2006/relationships/hyperlink" Target="http://en.wikipedia.org/wiki/Proposition_(philosophy)" TargetMode="External"/><Relationship Id="rId9" Type="http://schemas.openxmlformats.org/officeDocument/2006/relationships/hyperlink" Target="http://en.wikipedia.org/wiki/Truth#Formal_theori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5.jpeg"/><Relationship Id="rId7"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beforeus.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mailto:info@archaeologyanswers.com" TargetMode="External"/><Relationship Id="rId4" Type="http://schemas.openxmlformats.org/officeDocument/2006/relationships/hyperlink" Target="http://www.archaeologyanswers.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Layout" Target="../slideLayouts/slideLayout6.xml"/><Relationship Id="rId7"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audio" Target="../media/audio1.wav"/><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notesSlide" Target="../notesSlides/notesSlide46.xml"/><Relationship Id="rId9" Type="http://schemas.openxmlformats.org/officeDocument/2006/relationships/image" Target="../media/image8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hyperlink" Target="mailto:James@ETI-Ministries.org" TargetMode="External"/><Relationship Id="rId3" Type="http://schemas.openxmlformats.org/officeDocument/2006/relationships/slideLayout" Target="../slideLayouts/slideLayout1.xml"/><Relationship Id="rId7" Type="http://schemas.openxmlformats.org/officeDocument/2006/relationships/image" Target="../media/image87.png"/><Relationship Id="rId2" Type="http://schemas.openxmlformats.org/officeDocument/2006/relationships/audio" Target="file:///C:\Data\9\9ETI\DVDs\Global%20Flood\06_Presentations\01_Introduction\iStock_000009253299Wav44100%20End%20of%20Presentation.mp3" TargetMode="External"/><Relationship Id="rId1" Type="http://schemas.openxmlformats.org/officeDocument/2006/relationships/audio" Target="file:///C:\Data\9\9ETI\DVDs\Global%20Flood\06_Presentations\01_Introduction\iStock_000009253299Wav44100.wav"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50.xml"/><Relationship Id="rId9" Type="http://schemas.openxmlformats.org/officeDocument/2006/relationships/hyperlink" Target="http://www.eti-ministries.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Stock_000009253299Wav44100 Truncate 47 Seconds.mp3">
            <a:hlinkClick r:id="" action="ppaction://media"/>
          </p:cNvPr>
          <p:cNvPicPr>
            <a:picLocks noRot="1" noChangeAspect="1"/>
          </p:cNvPicPr>
          <p:nvPr>
            <a:audioFile r:link="rId1"/>
          </p:nvPr>
        </p:nvPicPr>
        <p:blipFill>
          <a:blip r:embed="rId5" cstate="print"/>
          <a:stretch>
            <a:fillRect/>
          </a:stretch>
        </p:blipFill>
        <p:spPr>
          <a:xfrm>
            <a:off x="9107760" y="6669360"/>
            <a:ext cx="188640" cy="188640"/>
          </a:xfrm>
          <a:prstGeom prst="rect">
            <a:avLst/>
          </a:prstGeom>
        </p:spPr>
      </p:pic>
      <p:pic>
        <p:nvPicPr>
          <p:cNvPr id="31" name="iStock_000009253299Wav44100.wav">
            <a:hlinkClick r:id="" action="ppaction://media"/>
          </p:cNvPr>
          <p:cNvPicPr>
            <a:picLocks noRot="1" noChangeAspect="1"/>
          </p:cNvPicPr>
          <p:nvPr>
            <a:audioFile r:link="rId2"/>
          </p:nvPr>
        </p:nvPicPr>
        <p:blipFill>
          <a:blip r:embed="rId6" cstate="print"/>
          <a:stretch>
            <a:fillRect/>
          </a:stretch>
        </p:blipFill>
        <p:spPr>
          <a:xfrm>
            <a:off x="8839200" y="6553200"/>
            <a:ext cx="304800" cy="304800"/>
          </a:xfrm>
          <a:prstGeom prst="rect">
            <a:avLst/>
          </a:prstGeom>
        </p:spPr>
      </p:pic>
      <p:sp>
        <p:nvSpPr>
          <p:cNvPr id="3" name="Rectangle 2"/>
          <p:cNvSpPr/>
          <p:nvPr/>
        </p:nvSpPr>
        <p:spPr>
          <a:xfrm>
            <a:off x="8532440" y="6273225"/>
            <a:ext cx="61156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Rectangle 20"/>
          <p:cNvSpPr/>
          <p:nvPr/>
        </p:nvSpPr>
        <p:spPr>
          <a:xfrm>
            <a:off x="0" y="0"/>
            <a:ext cx="9170855" cy="6885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0" y="6273225"/>
            <a:ext cx="4929222" cy="584775"/>
          </a:xfrm>
          <a:prstGeom prst="rect">
            <a:avLst/>
          </a:prstGeom>
          <a:noFill/>
        </p:spPr>
        <p:txBody>
          <a:bodyPr wrap="square" rtlCol="0">
            <a:spAutoFit/>
          </a:bodyPr>
          <a:lstStyle/>
          <a:p>
            <a:r>
              <a:rPr lang="en-ZA" b="1" dirty="0" smtClean="0">
                <a:solidFill>
                  <a:srgbClr val="002060"/>
                </a:solidFill>
                <a:latin typeface="Verdana" pitchFamily="34" charset="0"/>
              </a:rPr>
              <a:t>End Time Issue Ministries</a:t>
            </a:r>
          </a:p>
          <a:p>
            <a:r>
              <a:rPr lang="en-ZA" sz="1400" b="1" dirty="0" smtClean="0">
                <a:solidFill>
                  <a:srgbClr val="002060"/>
                </a:solidFill>
                <a:latin typeface="Verdana" pitchFamily="34" charset="0"/>
              </a:rPr>
              <a:t>December 2010</a:t>
            </a:r>
            <a:endParaRPr lang="en-US" sz="1400" b="1" dirty="0">
              <a:solidFill>
                <a:srgbClr val="002060"/>
              </a:solidFill>
              <a:latin typeface="Verdana" pitchFamily="34" charset="0"/>
            </a:endParaRPr>
          </a:p>
        </p:txBody>
      </p:sp>
      <p:sp>
        <p:nvSpPr>
          <p:cNvPr id="10" name="TextBox 9"/>
          <p:cNvSpPr txBox="1"/>
          <p:nvPr/>
        </p:nvSpPr>
        <p:spPr>
          <a:xfrm>
            <a:off x="5125323" y="6260812"/>
            <a:ext cx="4000528" cy="584775"/>
          </a:xfrm>
          <a:prstGeom prst="rect">
            <a:avLst/>
          </a:prstGeom>
          <a:noFill/>
        </p:spPr>
        <p:txBody>
          <a:bodyPr wrap="square" rtlCol="0">
            <a:spAutoFit/>
          </a:bodyPr>
          <a:lstStyle/>
          <a:p>
            <a:pPr algn="r"/>
            <a:r>
              <a:rPr lang="en-ZA" sz="1600" b="1" dirty="0" smtClean="0">
                <a:solidFill>
                  <a:srgbClr val="002060"/>
                </a:solidFill>
                <a:latin typeface="Verdana" pitchFamily="34" charset="0"/>
              </a:rPr>
              <a:t>Dr James A Robertson PrEng</a:t>
            </a:r>
          </a:p>
          <a:p>
            <a:pPr algn="r"/>
            <a:endParaRPr lang="en-ZA" sz="1600" b="1" dirty="0">
              <a:solidFill>
                <a:srgbClr val="002060"/>
              </a:solidFill>
              <a:latin typeface="Verdana" pitchFamily="34" charset="0"/>
            </a:endParaRPr>
          </a:p>
        </p:txBody>
      </p:sp>
      <p:sp>
        <p:nvSpPr>
          <p:cNvPr id="8" name="Title 1"/>
          <p:cNvSpPr txBox="1">
            <a:spLocks/>
          </p:cNvSpPr>
          <p:nvPr/>
        </p:nvSpPr>
        <p:spPr>
          <a:xfrm>
            <a:off x="214282" y="0"/>
            <a:ext cx="6429420" cy="1340768"/>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mj-lt"/>
                <a:ea typeface="+mj-ea"/>
                <a:cs typeface="+mj-cs"/>
              </a:rPr>
              <a:t>Turning history on its head</a:t>
            </a:r>
          </a:p>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mj-lt"/>
                <a:ea typeface="+mj-ea"/>
                <a:cs typeface="+mj-cs"/>
              </a:rPr>
              <a:t>Massive evidence of a global flood</a:t>
            </a:r>
            <a:br>
              <a:rPr kumimoji="0" lang="en-US" sz="2400" b="1" i="0" u="none" strike="noStrike" kern="1200" cap="none" spc="0" normalizeH="0" baseline="0" noProof="0" dirty="0" smtClean="0">
                <a:ln>
                  <a:noFill/>
                </a:ln>
                <a:solidFill>
                  <a:srgbClr val="002060"/>
                </a:solidFill>
                <a:effectLst/>
                <a:uLnTx/>
                <a:uFillTx/>
                <a:latin typeface="+mj-lt"/>
                <a:ea typeface="+mj-ea"/>
                <a:cs typeface="+mj-cs"/>
              </a:rPr>
            </a:b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pic>
        <p:nvPicPr>
          <p:cNvPr id="5" name="Picture 2"/>
          <p:cNvPicPr>
            <a:picLocks noChangeAspect="1" noChangeArrowheads="1"/>
          </p:cNvPicPr>
          <p:nvPr/>
        </p:nvPicPr>
        <p:blipFill>
          <a:blip r:embed="rId7" cstate="print"/>
          <a:srcRect/>
          <a:stretch>
            <a:fillRect/>
          </a:stretch>
        </p:blipFill>
        <p:spPr bwMode="auto">
          <a:xfrm>
            <a:off x="-9525" y="2183530"/>
            <a:ext cx="9153525" cy="3552825"/>
          </a:xfrm>
          <a:prstGeom prst="rect">
            <a:avLst/>
          </a:prstGeom>
          <a:noFill/>
          <a:ln w="9525">
            <a:noFill/>
            <a:miter lim="800000"/>
            <a:headEnd/>
            <a:tailEnd/>
          </a:ln>
        </p:spPr>
      </p:pic>
      <p:sp>
        <p:nvSpPr>
          <p:cNvPr id="6" name="Freeform 5"/>
          <p:cNvSpPr/>
          <p:nvPr/>
        </p:nvSpPr>
        <p:spPr>
          <a:xfrm>
            <a:off x="-14748" y="3716594"/>
            <a:ext cx="2403987" cy="324464"/>
          </a:xfrm>
          <a:custGeom>
            <a:avLst/>
            <a:gdLst>
              <a:gd name="connsiteX0" fmla="*/ 0 w 2403987"/>
              <a:gd name="connsiteY0" fmla="*/ 0 h 324464"/>
              <a:gd name="connsiteX1" fmla="*/ 0 w 2403987"/>
              <a:gd name="connsiteY1" fmla="*/ 324464 h 324464"/>
              <a:gd name="connsiteX2" fmla="*/ 294967 w 2403987"/>
              <a:gd name="connsiteY2" fmla="*/ 309716 h 324464"/>
              <a:gd name="connsiteX3" fmla="*/ 560438 w 2403987"/>
              <a:gd name="connsiteY3" fmla="*/ 235974 h 324464"/>
              <a:gd name="connsiteX4" fmla="*/ 781664 w 2403987"/>
              <a:gd name="connsiteY4" fmla="*/ 206477 h 324464"/>
              <a:gd name="connsiteX5" fmla="*/ 1135625 w 2403987"/>
              <a:gd name="connsiteY5" fmla="*/ 132735 h 324464"/>
              <a:gd name="connsiteX6" fmla="*/ 1519083 w 2403987"/>
              <a:gd name="connsiteY6" fmla="*/ 88490 h 324464"/>
              <a:gd name="connsiteX7" fmla="*/ 1843548 w 2403987"/>
              <a:gd name="connsiteY7" fmla="*/ 44245 h 324464"/>
              <a:gd name="connsiteX8" fmla="*/ 2138516 w 2403987"/>
              <a:gd name="connsiteY8" fmla="*/ 44245 h 324464"/>
              <a:gd name="connsiteX9" fmla="*/ 2403987 w 2403987"/>
              <a:gd name="connsiteY9" fmla="*/ 14748 h 324464"/>
              <a:gd name="connsiteX10" fmla="*/ 0 w 2403987"/>
              <a:gd name="connsiteY10" fmla="*/ 0 h 32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3987" h="324464">
                <a:moveTo>
                  <a:pt x="0" y="0"/>
                </a:moveTo>
                <a:lnTo>
                  <a:pt x="0" y="324464"/>
                </a:lnTo>
                <a:lnTo>
                  <a:pt x="294967" y="309716"/>
                </a:lnTo>
                <a:lnTo>
                  <a:pt x="560438" y="235974"/>
                </a:lnTo>
                <a:lnTo>
                  <a:pt x="781664" y="206477"/>
                </a:lnTo>
                <a:lnTo>
                  <a:pt x="1135625" y="132735"/>
                </a:lnTo>
                <a:lnTo>
                  <a:pt x="1519083" y="88490"/>
                </a:lnTo>
                <a:lnTo>
                  <a:pt x="1843548" y="44245"/>
                </a:lnTo>
                <a:lnTo>
                  <a:pt x="2138516" y="44245"/>
                </a:lnTo>
                <a:lnTo>
                  <a:pt x="2403987" y="14748"/>
                </a:lnTo>
                <a:lnTo>
                  <a:pt x="0" y="0"/>
                </a:lnTo>
                <a:close/>
              </a:path>
            </a:pathLst>
          </a:cu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934929" y="3406877"/>
            <a:ext cx="6194323" cy="309717"/>
          </a:xfrm>
          <a:custGeom>
            <a:avLst/>
            <a:gdLst>
              <a:gd name="connsiteX0" fmla="*/ 117987 w 6194323"/>
              <a:gd name="connsiteY0" fmla="*/ 265471 h 309717"/>
              <a:gd name="connsiteX1" fmla="*/ 958645 w 6194323"/>
              <a:gd name="connsiteY1" fmla="*/ 206478 h 309717"/>
              <a:gd name="connsiteX2" fmla="*/ 1725561 w 6194323"/>
              <a:gd name="connsiteY2" fmla="*/ 176981 h 309717"/>
              <a:gd name="connsiteX3" fmla="*/ 2610465 w 6194323"/>
              <a:gd name="connsiteY3" fmla="*/ 117988 h 309717"/>
              <a:gd name="connsiteX4" fmla="*/ 3554361 w 6194323"/>
              <a:gd name="connsiteY4" fmla="*/ 88491 h 309717"/>
              <a:gd name="connsiteX5" fmla="*/ 4454013 w 6194323"/>
              <a:gd name="connsiteY5" fmla="*/ 29497 h 309717"/>
              <a:gd name="connsiteX6" fmla="*/ 5220929 w 6194323"/>
              <a:gd name="connsiteY6" fmla="*/ 14749 h 309717"/>
              <a:gd name="connsiteX7" fmla="*/ 5810865 w 6194323"/>
              <a:gd name="connsiteY7" fmla="*/ 0 h 309717"/>
              <a:gd name="connsiteX8" fmla="*/ 6194323 w 6194323"/>
              <a:gd name="connsiteY8" fmla="*/ 0 h 309717"/>
              <a:gd name="connsiteX9" fmla="*/ 6194323 w 6194323"/>
              <a:gd name="connsiteY9" fmla="*/ 309717 h 309717"/>
              <a:gd name="connsiteX10" fmla="*/ 0 w 6194323"/>
              <a:gd name="connsiteY10" fmla="*/ 309717 h 309717"/>
              <a:gd name="connsiteX11" fmla="*/ 117987 w 6194323"/>
              <a:gd name="connsiteY11" fmla="*/ 265471 h 30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94323" h="309717">
                <a:moveTo>
                  <a:pt x="117987" y="265471"/>
                </a:moveTo>
                <a:lnTo>
                  <a:pt x="958645" y="206478"/>
                </a:lnTo>
                <a:lnTo>
                  <a:pt x="1725561" y="176981"/>
                </a:lnTo>
                <a:lnTo>
                  <a:pt x="2610465" y="117988"/>
                </a:lnTo>
                <a:lnTo>
                  <a:pt x="3554361" y="88491"/>
                </a:lnTo>
                <a:lnTo>
                  <a:pt x="4454013" y="29497"/>
                </a:lnTo>
                <a:lnTo>
                  <a:pt x="5220929" y="14749"/>
                </a:lnTo>
                <a:lnTo>
                  <a:pt x="5810865" y="0"/>
                </a:lnTo>
                <a:lnTo>
                  <a:pt x="6194323" y="0"/>
                </a:lnTo>
                <a:lnTo>
                  <a:pt x="6194323" y="309717"/>
                </a:lnTo>
                <a:lnTo>
                  <a:pt x="0" y="309717"/>
                </a:lnTo>
                <a:lnTo>
                  <a:pt x="117987" y="265471"/>
                </a:lnTo>
                <a:close/>
              </a:path>
            </a:pathLst>
          </a:cu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395019" y="3716594"/>
            <a:ext cx="4734233" cy="1194619"/>
          </a:xfrm>
          <a:custGeom>
            <a:avLst/>
            <a:gdLst>
              <a:gd name="connsiteX0" fmla="*/ 0 w 4734233"/>
              <a:gd name="connsiteY0" fmla="*/ 0 h 1194619"/>
              <a:gd name="connsiteX1" fmla="*/ 383458 w 4734233"/>
              <a:gd name="connsiteY1" fmla="*/ 88490 h 1194619"/>
              <a:gd name="connsiteX2" fmla="*/ 693175 w 4734233"/>
              <a:gd name="connsiteY2" fmla="*/ 132735 h 1194619"/>
              <a:gd name="connsiteX3" fmla="*/ 884904 w 4734233"/>
              <a:gd name="connsiteY3" fmla="*/ 250722 h 1194619"/>
              <a:gd name="connsiteX4" fmla="*/ 1106129 w 4734233"/>
              <a:gd name="connsiteY4" fmla="*/ 368709 h 1194619"/>
              <a:gd name="connsiteX5" fmla="*/ 1238865 w 4734233"/>
              <a:gd name="connsiteY5" fmla="*/ 486696 h 1194619"/>
              <a:gd name="connsiteX6" fmla="*/ 1607575 w 4734233"/>
              <a:gd name="connsiteY6" fmla="*/ 634180 h 1194619"/>
              <a:gd name="connsiteX7" fmla="*/ 2005781 w 4734233"/>
              <a:gd name="connsiteY7" fmla="*/ 766916 h 1194619"/>
              <a:gd name="connsiteX8" fmla="*/ 2418736 w 4734233"/>
              <a:gd name="connsiteY8" fmla="*/ 870154 h 1194619"/>
              <a:gd name="connsiteX9" fmla="*/ 2772697 w 4734233"/>
              <a:gd name="connsiteY9" fmla="*/ 943896 h 1194619"/>
              <a:gd name="connsiteX10" fmla="*/ 3244646 w 4734233"/>
              <a:gd name="connsiteY10" fmla="*/ 1032387 h 1194619"/>
              <a:gd name="connsiteX11" fmla="*/ 3598607 w 4734233"/>
              <a:gd name="connsiteY11" fmla="*/ 1076632 h 1194619"/>
              <a:gd name="connsiteX12" fmla="*/ 4114800 w 4734233"/>
              <a:gd name="connsiteY12" fmla="*/ 1135625 h 1194619"/>
              <a:gd name="connsiteX13" fmla="*/ 4454013 w 4734233"/>
              <a:gd name="connsiteY13" fmla="*/ 1194619 h 1194619"/>
              <a:gd name="connsiteX14" fmla="*/ 4734233 w 4734233"/>
              <a:gd name="connsiteY14" fmla="*/ 1165122 h 1194619"/>
              <a:gd name="connsiteX15" fmla="*/ 4734233 w 4734233"/>
              <a:gd name="connsiteY15" fmla="*/ 0 h 1194619"/>
              <a:gd name="connsiteX16" fmla="*/ 0 w 4734233"/>
              <a:gd name="connsiteY16" fmla="*/ 0 h 119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34233" h="1194619">
                <a:moveTo>
                  <a:pt x="0" y="0"/>
                </a:moveTo>
                <a:lnTo>
                  <a:pt x="383458" y="88490"/>
                </a:lnTo>
                <a:lnTo>
                  <a:pt x="693175" y="132735"/>
                </a:lnTo>
                <a:lnTo>
                  <a:pt x="884904" y="250722"/>
                </a:lnTo>
                <a:lnTo>
                  <a:pt x="1106129" y="368709"/>
                </a:lnTo>
                <a:lnTo>
                  <a:pt x="1238865" y="486696"/>
                </a:lnTo>
                <a:lnTo>
                  <a:pt x="1607575" y="634180"/>
                </a:lnTo>
                <a:lnTo>
                  <a:pt x="2005781" y="766916"/>
                </a:lnTo>
                <a:lnTo>
                  <a:pt x="2418736" y="870154"/>
                </a:lnTo>
                <a:lnTo>
                  <a:pt x="2772697" y="943896"/>
                </a:lnTo>
                <a:lnTo>
                  <a:pt x="3244646" y="1032387"/>
                </a:lnTo>
                <a:lnTo>
                  <a:pt x="3598607" y="1076632"/>
                </a:lnTo>
                <a:lnTo>
                  <a:pt x="4114800" y="1135625"/>
                </a:lnTo>
                <a:lnTo>
                  <a:pt x="4454013" y="1194619"/>
                </a:lnTo>
                <a:lnTo>
                  <a:pt x="4734233" y="1165122"/>
                </a:lnTo>
                <a:lnTo>
                  <a:pt x="4734233" y="0"/>
                </a:lnTo>
                <a:lnTo>
                  <a:pt x="0" y="0"/>
                </a:lnTo>
                <a:close/>
              </a:path>
            </a:pathLst>
          </a:cu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4245" y="3111910"/>
            <a:ext cx="9202993" cy="604684"/>
          </a:xfrm>
          <a:custGeom>
            <a:avLst/>
            <a:gdLst>
              <a:gd name="connsiteX0" fmla="*/ 0 w 9202993"/>
              <a:gd name="connsiteY0" fmla="*/ 14748 h 604684"/>
              <a:gd name="connsiteX1" fmla="*/ 29497 w 9202993"/>
              <a:gd name="connsiteY1" fmla="*/ 589935 h 604684"/>
              <a:gd name="connsiteX2" fmla="*/ 2507226 w 9202993"/>
              <a:gd name="connsiteY2" fmla="*/ 604684 h 604684"/>
              <a:gd name="connsiteX3" fmla="*/ 2816942 w 9202993"/>
              <a:gd name="connsiteY3" fmla="*/ 560438 h 604684"/>
              <a:gd name="connsiteX4" fmla="*/ 3908322 w 9202993"/>
              <a:gd name="connsiteY4" fmla="*/ 501445 h 604684"/>
              <a:gd name="connsiteX5" fmla="*/ 5088193 w 9202993"/>
              <a:gd name="connsiteY5" fmla="*/ 442451 h 604684"/>
              <a:gd name="connsiteX6" fmla="*/ 5914103 w 9202993"/>
              <a:gd name="connsiteY6" fmla="*/ 398206 h 604684"/>
              <a:gd name="connsiteX7" fmla="*/ 6725264 w 9202993"/>
              <a:gd name="connsiteY7" fmla="*/ 383458 h 604684"/>
              <a:gd name="connsiteX8" fmla="*/ 7551174 w 9202993"/>
              <a:gd name="connsiteY8" fmla="*/ 324464 h 604684"/>
              <a:gd name="connsiteX9" fmla="*/ 8244348 w 9202993"/>
              <a:gd name="connsiteY9" fmla="*/ 309716 h 604684"/>
              <a:gd name="connsiteX10" fmla="*/ 8819535 w 9202993"/>
              <a:gd name="connsiteY10" fmla="*/ 294967 h 604684"/>
              <a:gd name="connsiteX11" fmla="*/ 9202993 w 9202993"/>
              <a:gd name="connsiteY11" fmla="*/ 265471 h 604684"/>
              <a:gd name="connsiteX12" fmla="*/ 9188245 w 9202993"/>
              <a:gd name="connsiteY12" fmla="*/ 0 h 604684"/>
              <a:gd name="connsiteX13" fmla="*/ 0 w 9202993"/>
              <a:gd name="connsiteY13" fmla="*/ 14748 h 60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02993" h="604684">
                <a:moveTo>
                  <a:pt x="0" y="14748"/>
                </a:moveTo>
                <a:lnTo>
                  <a:pt x="29497" y="589935"/>
                </a:lnTo>
                <a:lnTo>
                  <a:pt x="2507226" y="604684"/>
                </a:lnTo>
                <a:lnTo>
                  <a:pt x="2816942" y="560438"/>
                </a:lnTo>
                <a:lnTo>
                  <a:pt x="3908322" y="501445"/>
                </a:lnTo>
                <a:lnTo>
                  <a:pt x="5088193" y="442451"/>
                </a:lnTo>
                <a:lnTo>
                  <a:pt x="5914103" y="398206"/>
                </a:lnTo>
                <a:lnTo>
                  <a:pt x="6725264" y="383458"/>
                </a:lnTo>
                <a:lnTo>
                  <a:pt x="7551174" y="324464"/>
                </a:lnTo>
                <a:lnTo>
                  <a:pt x="8244348" y="309716"/>
                </a:lnTo>
                <a:lnTo>
                  <a:pt x="8819535" y="294967"/>
                </a:lnTo>
                <a:lnTo>
                  <a:pt x="9202993" y="265471"/>
                </a:lnTo>
                <a:lnTo>
                  <a:pt x="9188245" y="0"/>
                </a:lnTo>
                <a:lnTo>
                  <a:pt x="0" y="14748"/>
                </a:lnTo>
                <a:close/>
              </a:path>
            </a:pathLst>
          </a:cu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2"/>
          <p:cNvGrpSpPr/>
          <p:nvPr/>
        </p:nvGrpSpPr>
        <p:grpSpPr>
          <a:xfrm>
            <a:off x="502370" y="3370566"/>
            <a:ext cx="8612134" cy="593123"/>
            <a:chOff x="531866" y="1276350"/>
            <a:chExt cx="8612134" cy="593123"/>
          </a:xfrm>
        </p:grpSpPr>
        <p:sp>
          <p:nvSpPr>
            <p:cNvPr id="14" name="Arc 13"/>
            <p:cNvSpPr/>
            <p:nvPr/>
          </p:nvSpPr>
          <p:spPr>
            <a:xfrm rot="21406152" flipH="1">
              <a:off x="531866" y="1535042"/>
              <a:ext cx="6448425" cy="334431"/>
            </a:xfrm>
            <a:prstGeom prst="arc">
              <a:avLst>
                <a:gd name="adj1" fmla="val 16200000"/>
                <a:gd name="adj2" fmla="val 1"/>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p:cNvCxnSpPr>
              <a:stCxn id="14" idx="0"/>
            </p:cNvCxnSpPr>
            <p:nvPr/>
          </p:nvCxnSpPr>
          <p:spPr>
            <a:xfrm flipV="1">
              <a:off x="3746654" y="1381125"/>
              <a:ext cx="2673196" cy="154183"/>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429375" y="1276350"/>
              <a:ext cx="2714625" cy="104775"/>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a:off x="0" y="3111909"/>
            <a:ext cx="91440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3721507"/>
            <a:ext cx="91440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0" name="Title 1"/>
          <p:cNvSpPr txBox="1">
            <a:spLocks/>
          </p:cNvSpPr>
          <p:nvPr/>
        </p:nvSpPr>
        <p:spPr>
          <a:xfrm>
            <a:off x="214282" y="714357"/>
            <a:ext cx="6429420" cy="785817"/>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mj-lt"/>
                <a:ea typeface="+mj-ea"/>
                <a:cs typeface="+mj-cs"/>
              </a:rPr>
              <a:t>What does it all mean?</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2" name="Freeform 21"/>
          <p:cNvSpPr/>
          <p:nvPr/>
        </p:nvSpPr>
        <p:spPr>
          <a:xfrm>
            <a:off x="-29497" y="3716594"/>
            <a:ext cx="9158749" cy="2020529"/>
          </a:xfrm>
          <a:custGeom>
            <a:avLst/>
            <a:gdLst>
              <a:gd name="connsiteX0" fmla="*/ 0 w 9158749"/>
              <a:gd name="connsiteY0" fmla="*/ 353961 h 2020529"/>
              <a:gd name="connsiteX1" fmla="*/ 339213 w 9158749"/>
              <a:gd name="connsiteY1" fmla="*/ 324464 h 2020529"/>
              <a:gd name="connsiteX2" fmla="*/ 604684 w 9158749"/>
              <a:gd name="connsiteY2" fmla="*/ 250722 h 2020529"/>
              <a:gd name="connsiteX3" fmla="*/ 1017639 w 9158749"/>
              <a:gd name="connsiteY3" fmla="*/ 162232 h 2020529"/>
              <a:gd name="connsiteX4" fmla="*/ 1386349 w 9158749"/>
              <a:gd name="connsiteY4" fmla="*/ 103238 h 2020529"/>
              <a:gd name="connsiteX5" fmla="*/ 1814052 w 9158749"/>
              <a:gd name="connsiteY5" fmla="*/ 88490 h 2020529"/>
              <a:gd name="connsiteX6" fmla="*/ 2271252 w 9158749"/>
              <a:gd name="connsiteY6" fmla="*/ 44245 h 2020529"/>
              <a:gd name="connsiteX7" fmla="*/ 2728452 w 9158749"/>
              <a:gd name="connsiteY7" fmla="*/ 29496 h 2020529"/>
              <a:gd name="connsiteX8" fmla="*/ 3215149 w 9158749"/>
              <a:gd name="connsiteY8" fmla="*/ 0 h 2020529"/>
              <a:gd name="connsiteX9" fmla="*/ 3834581 w 9158749"/>
              <a:gd name="connsiteY9" fmla="*/ 29496 h 2020529"/>
              <a:gd name="connsiteX10" fmla="*/ 4350774 w 9158749"/>
              <a:gd name="connsiteY10" fmla="*/ 0 h 2020529"/>
              <a:gd name="connsiteX11" fmla="*/ 4601497 w 9158749"/>
              <a:gd name="connsiteY11" fmla="*/ 44245 h 2020529"/>
              <a:gd name="connsiteX12" fmla="*/ 4793226 w 9158749"/>
              <a:gd name="connsiteY12" fmla="*/ 88490 h 2020529"/>
              <a:gd name="connsiteX13" fmla="*/ 5043949 w 9158749"/>
              <a:gd name="connsiteY13" fmla="*/ 132735 h 2020529"/>
              <a:gd name="connsiteX14" fmla="*/ 5294671 w 9158749"/>
              <a:gd name="connsiteY14" fmla="*/ 250722 h 2020529"/>
              <a:gd name="connsiteX15" fmla="*/ 5515897 w 9158749"/>
              <a:gd name="connsiteY15" fmla="*/ 368709 h 2020529"/>
              <a:gd name="connsiteX16" fmla="*/ 5633884 w 9158749"/>
              <a:gd name="connsiteY16" fmla="*/ 471948 h 2020529"/>
              <a:gd name="connsiteX17" fmla="*/ 5884607 w 9158749"/>
              <a:gd name="connsiteY17" fmla="*/ 589935 h 2020529"/>
              <a:gd name="connsiteX18" fmla="*/ 6268065 w 9158749"/>
              <a:gd name="connsiteY18" fmla="*/ 722671 h 2020529"/>
              <a:gd name="connsiteX19" fmla="*/ 6710516 w 9158749"/>
              <a:gd name="connsiteY19" fmla="*/ 870154 h 2020529"/>
              <a:gd name="connsiteX20" fmla="*/ 7138220 w 9158749"/>
              <a:gd name="connsiteY20" fmla="*/ 943896 h 2020529"/>
              <a:gd name="connsiteX21" fmla="*/ 7595420 w 9158749"/>
              <a:gd name="connsiteY21" fmla="*/ 1032387 h 2020529"/>
              <a:gd name="connsiteX22" fmla="*/ 8052620 w 9158749"/>
              <a:gd name="connsiteY22" fmla="*/ 1106129 h 2020529"/>
              <a:gd name="connsiteX23" fmla="*/ 8480323 w 9158749"/>
              <a:gd name="connsiteY23" fmla="*/ 1135625 h 2020529"/>
              <a:gd name="connsiteX24" fmla="*/ 8657303 w 9158749"/>
              <a:gd name="connsiteY24" fmla="*/ 1165122 h 2020529"/>
              <a:gd name="connsiteX25" fmla="*/ 8790039 w 9158749"/>
              <a:gd name="connsiteY25" fmla="*/ 1209367 h 2020529"/>
              <a:gd name="connsiteX26" fmla="*/ 8996516 w 9158749"/>
              <a:gd name="connsiteY26" fmla="*/ 1224116 h 2020529"/>
              <a:gd name="connsiteX27" fmla="*/ 9158749 w 9158749"/>
              <a:gd name="connsiteY27" fmla="*/ 1194619 h 2020529"/>
              <a:gd name="connsiteX28" fmla="*/ 9158749 w 9158749"/>
              <a:gd name="connsiteY28" fmla="*/ 2020529 h 2020529"/>
              <a:gd name="connsiteX29" fmla="*/ 0 w 9158749"/>
              <a:gd name="connsiteY29" fmla="*/ 2020529 h 2020529"/>
              <a:gd name="connsiteX30" fmla="*/ 0 w 9158749"/>
              <a:gd name="connsiteY30" fmla="*/ 353961 h 202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8749" h="2020529">
                <a:moveTo>
                  <a:pt x="0" y="353961"/>
                </a:moveTo>
                <a:lnTo>
                  <a:pt x="339213" y="324464"/>
                </a:lnTo>
                <a:lnTo>
                  <a:pt x="604684" y="250722"/>
                </a:lnTo>
                <a:lnTo>
                  <a:pt x="1017639" y="162232"/>
                </a:lnTo>
                <a:lnTo>
                  <a:pt x="1386349" y="103238"/>
                </a:lnTo>
                <a:lnTo>
                  <a:pt x="1814052" y="88490"/>
                </a:lnTo>
                <a:lnTo>
                  <a:pt x="2271252" y="44245"/>
                </a:lnTo>
                <a:lnTo>
                  <a:pt x="2728452" y="29496"/>
                </a:lnTo>
                <a:lnTo>
                  <a:pt x="3215149" y="0"/>
                </a:lnTo>
                <a:lnTo>
                  <a:pt x="3834581" y="29496"/>
                </a:lnTo>
                <a:lnTo>
                  <a:pt x="4350774" y="0"/>
                </a:lnTo>
                <a:lnTo>
                  <a:pt x="4601497" y="44245"/>
                </a:lnTo>
                <a:lnTo>
                  <a:pt x="4793226" y="88490"/>
                </a:lnTo>
                <a:lnTo>
                  <a:pt x="5043949" y="132735"/>
                </a:lnTo>
                <a:lnTo>
                  <a:pt x="5294671" y="250722"/>
                </a:lnTo>
                <a:lnTo>
                  <a:pt x="5515897" y="368709"/>
                </a:lnTo>
                <a:lnTo>
                  <a:pt x="5633884" y="471948"/>
                </a:lnTo>
                <a:lnTo>
                  <a:pt x="5884607" y="589935"/>
                </a:lnTo>
                <a:lnTo>
                  <a:pt x="6268065" y="722671"/>
                </a:lnTo>
                <a:lnTo>
                  <a:pt x="6710516" y="870154"/>
                </a:lnTo>
                <a:lnTo>
                  <a:pt x="7138220" y="943896"/>
                </a:lnTo>
                <a:lnTo>
                  <a:pt x="7595420" y="1032387"/>
                </a:lnTo>
                <a:lnTo>
                  <a:pt x="8052620" y="1106129"/>
                </a:lnTo>
                <a:lnTo>
                  <a:pt x="8480323" y="1135625"/>
                </a:lnTo>
                <a:lnTo>
                  <a:pt x="8657303" y="1165122"/>
                </a:lnTo>
                <a:lnTo>
                  <a:pt x="8790039" y="1209367"/>
                </a:lnTo>
                <a:lnTo>
                  <a:pt x="8996516" y="1224116"/>
                </a:lnTo>
                <a:lnTo>
                  <a:pt x="9158749" y="1194619"/>
                </a:lnTo>
                <a:lnTo>
                  <a:pt x="9158749" y="2020529"/>
                </a:lnTo>
                <a:lnTo>
                  <a:pt x="0" y="2020529"/>
                </a:lnTo>
                <a:lnTo>
                  <a:pt x="0" y="353961"/>
                </a:lnTo>
                <a:close/>
              </a:path>
            </a:pathLst>
          </a:cu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0" y="2143116"/>
            <a:ext cx="9144000" cy="984248"/>
            <a:chOff x="0" y="2143116"/>
            <a:chExt cx="9144000" cy="984248"/>
          </a:xfrm>
        </p:grpSpPr>
        <p:pic>
          <p:nvPicPr>
            <p:cNvPr id="29" name="Picture 2"/>
            <p:cNvPicPr>
              <a:picLocks noChangeAspect="1" noChangeArrowheads="1"/>
            </p:cNvPicPr>
            <p:nvPr/>
          </p:nvPicPr>
          <p:blipFill>
            <a:blip r:embed="rId8" cstate="print"/>
            <a:srcRect/>
            <a:stretch>
              <a:fillRect/>
            </a:stretch>
          </p:blipFill>
          <p:spPr bwMode="auto">
            <a:xfrm>
              <a:off x="4343400" y="2143116"/>
              <a:ext cx="4800600" cy="984248"/>
            </a:xfrm>
            <a:prstGeom prst="rect">
              <a:avLst/>
            </a:prstGeom>
            <a:noFill/>
            <a:ln w="9525">
              <a:noFill/>
              <a:miter lim="800000"/>
              <a:headEnd/>
              <a:tailEnd/>
            </a:ln>
            <a:effectLst/>
          </p:spPr>
        </p:pic>
        <p:pic>
          <p:nvPicPr>
            <p:cNvPr id="28" name="Picture 2"/>
            <p:cNvPicPr>
              <a:picLocks noChangeAspect="1" noChangeArrowheads="1"/>
            </p:cNvPicPr>
            <p:nvPr/>
          </p:nvPicPr>
          <p:blipFill>
            <a:blip r:embed="rId8" cstate="print"/>
            <a:srcRect/>
            <a:stretch>
              <a:fillRect/>
            </a:stretch>
          </p:blipFill>
          <p:spPr bwMode="auto">
            <a:xfrm>
              <a:off x="0" y="2143116"/>
              <a:ext cx="4800600" cy="984248"/>
            </a:xfrm>
            <a:prstGeom prst="rect">
              <a:avLst/>
            </a:prstGeom>
            <a:noFill/>
            <a:ln w="9525">
              <a:noFill/>
              <a:miter lim="800000"/>
              <a:headEnd/>
              <a:tailEnd/>
            </a:ln>
            <a:effectLst/>
          </p:spPr>
        </p:pic>
      </p:grpSp>
      <p:pic>
        <p:nvPicPr>
          <p:cNvPr id="27" name="Picture 2"/>
          <p:cNvPicPr>
            <a:picLocks noChangeAspect="1" noChangeArrowheads="1"/>
          </p:cNvPicPr>
          <p:nvPr/>
        </p:nvPicPr>
        <p:blipFill>
          <a:blip r:embed="rId7" cstate="print"/>
          <a:srcRect/>
          <a:stretch>
            <a:fillRect/>
          </a:stretch>
        </p:blipFill>
        <p:spPr bwMode="auto">
          <a:xfrm>
            <a:off x="0" y="2143116"/>
            <a:ext cx="9144000" cy="3643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
                                      <p:cBhvr>
                                        <p:cTn id="6" dur="48404" fill="hold"/>
                                        <p:tgtEl>
                                          <p:spTgt spid="25"/>
                                        </p:tgtEl>
                                      </p:cBhvr>
                                    </p:cmd>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2000"/>
                                        <p:tgtEl>
                                          <p:spTgt spid="9"/>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par>
                          <p:cTn id="14" fill="hold">
                            <p:stCondLst>
                              <p:cond delay="4000"/>
                            </p:stCondLst>
                            <p:childTnLst>
                              <p:par>
                                <p:cTn id="15" presetID="10" presetClass="entr" presetSubtype="0" fill="hold" nodeType="after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2000"/>
                                        <p:tgtEl>
                                          <p:spTgt spid="8">
                                            <p:txEl>
                                              <p:pRg st="0" end="0"/>
                                            </p:txEl>
                                          </p:spTgt>
                                        </p:tgtEl>
                                      </p:cBhvr>
                                    </p:animEffect>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2000"/>
                                        <p:tgtEl>
                                          <p:spTgt spid="8">
                                            <p:txEl>
                                              <p:pRg st="1" end="1"/>
                                            </p:txEl>
                                          </p:spTgt>
                                        </p:tgtEl>
                                      </p:cBhvr>
                                    </p:animEffect>
                                  </p:childTnLst>
                                </p:cTn>
                              </p:par>
                            </p:childTnLst>
                          </p:cTn>
                        </p:par>
                        <p:par>
                          <p:cTn id="22" fill="hold">
                            <p:stCondLst>
                              <p:cond delay="8000"/>
                            </p:stCondLst>
                            <p:childTnLst>
                              <p:par>
                                <p:cTn id="23" presetID="10"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000"/>
                                        <p:tgtEl>
                                          <p:spTgt spid="22"/>
                                        </p:tgtEl>
                                      </p:cBhvr>
                                    </p:animEffect>
                                  </p:childTnLst>
                                </p:cTn>
                              </p:par>
                            </p:childTnLst>
                          </p:cTn>
                        </p:par>
                        <p:par>
                          <p:cTn id="26" fill="hold">
                            <p:stCondLst>
                              <p:cond delay="10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2000"/>
                                        <p:tgtEl>
                                          <p:spTgt spid="2"/>
                                        </p:tgtEl>
                                      </p:cBhvr>
                                    </p:animEffect>
                                  </p:childTnLst>
                                </p:cTn>
                              </p:par>
                            </p:childTnLst>
                          </p:cTn>
                        </p:par>
                        <p:par>
                          <p:cTn id="30" fill="hold">
                            <p:stCondLst>
                              <p:cond delay="120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000"/>
                                        <p:tgtEl>
                                          <p:spTgt spid="10"/>
                                        </p:tgtEl>
                                      </p:cBhvr>
                                    </p:animEffect>
                                  </p:childTnLst>
                                </p:cTn>
                              </p:par>
                            </p:childTnLst>
                          </p:cTn>
                        </p:par>
                        <p:par>
                          <p:cTn id="34" fill="hold">
                            <p:stCondLst>
                              <p:cond delay="14000"/>
                            </p:stCondLst>
                            <p:childTnLst>
                              <p:par>
                                <p:cTn id="35" presetID="10"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2000"/>
                                        <p:tgtEl>
                                          <p:spTgt spid="18"/>
                                        </p:tgtEl>
                                      </p:cBhvr>
                                    </p:animEffect>
                                  </p:childTnLst>
                                </p:cTn>
                              </p:par>
                            </p:childTnLst>
                          </p:cTn>
                        </p:par>
                        <p:par>
                          <p:cTn id="38" fill="hold">
                            <p:stCondLst>
                              <p:cond delay="160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2000"/>
                                        <p:tgtEl>
                                          <p:spTgt spid="17"/>
                                        </p:tgtEl>
                                      </p:cBhvr>
                                    </p:animEffect>
                                  </p:childTnLst>
                                </p:cTn>
                              </p:par>
                            </p:childTnLst>
                          </p:cTn>
                        </p:par>
                        <p:par>
                          <p:cTn id="42" fill="hold">
                            <p:stCondLst>
                              <p:cond delay="18000"/>
                            </p:stCondLst>
                            <p:childTnLst>
                              <p:par>
                                <p:cTn id="43" presetID="10"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000"/>
                                        <p:tgtEl>
                                          <p:spTgt spid="11"/>
                                        </p:tgtEl>
                                      </p:cBhvr>
                                    </p:animEffect>
                                  </p:childTnLst>
                                </p:cTn>
                              </p:par>
                            </p:childTnLst>
                          </p:cTn>
                        </p:par>
                        <p:par>
                          <p:cTn id="46" fill="hold">
                            <p:stCondLst>
                              <p:cond delay="20000"/>
                            </p:stCondLst>
                            <p:childTnLst>
                              <p:par>
                                <p:cTn id="47" presetID="10" presetClass="entr" presetSubtype="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2000"/>
                                        <p:tgtEl>
                                          <p:spTgt spid="6"/>
                                        </p:tgtEl>
                                      </p:cBhvr>
                                    </p:animEffect>
                                  </p:childTnLst>
                                </p:cTn>
                              </p:par>
                            </p:childTnLst>
                          </p:cTn>
                        </p:par>
                        <p:par>
                          <p:cTn id="50" fill="hold">
                            <p:stCondLst>
                              <p:cond delay="22000"/>
                            </p:stCondLst>
                            <p:childTnLst>
                              <p:par>
                                <p:cTn id="51" presetID="10" presetClass="entr" presetSubtype="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2000"/>
                                        <p:tgtEl>
                                          <p:spTgt spid="7"/>
                                        </p:tgtEl>
                                      </p:cBhvr>
                                    </p:animEffect>
                                  </p:childTnLst>
                                </p:cTn>
                              </p:par>
                            </p:childTnLst>
                          </p:cTn>
                        </p:par>
                        <p:par>
                          <p:cTn id="54" fill="hold">
                            <p:stCondLst>
                              <p:cond delay="24000"/>
                            </p:stCondLst>
                            <p:childTnLst>
                              <p:par>
                                <p:cTn id="55" presetID="10" presetClass="entr" presetSubtype="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000"/>
                                        <p:tgtEl>
                                          <p:spTgt spid="12"/>
                                        </p:tgtEl>
                                      </p:cBhvr>
                                    </p:animEffect>
                                  </p:childTnLst>
                                </p:cTn>
                              </p:par>
                            </p:childTnLst>
                          </p:cTn>
                        </p:par>
                        <p:par>
                          <p:cTn id="58" fill="hold">
                            <p:stCondLst>
                              <p:cond delay="26000"/>
                            </p:stCondLst>
                            <p:childTnLst>
                              <p:par>
                                <p:cTn id="59" presetID="10" presetClass="entr" presetSubtype="0" fill="hold"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2000"/>
                                        <p:tgtEl>
                                          <p:spTgt spid="30"/>
                                        </p:tgtEl>
                                      </p:cBhvr>
                                    </p:animEffect>
                                  </p:childTnLst>
                                </p:cTn>
                              </p:par>
                            </p:childTnLst>
                          </p:cTn>
                        </p:par>
                        <p:par>
                          <p:cTn id="62" fill="hold">
                            <p:stCondLst>
                              <p:cond delay="28000"/>
                            </p:stCondLst>
                            <p:childTnLst>
                              <p:par>
                                <p:cTn id="63" presetID="10" presetClass="entr" presetSubtype="0" fill="hold" nodeType="afterEffect">
                                  <p:stCondLst>
                                    <p:cond delay="0"/>
                                  </p:stCondLst>
                                  <p:childTnLst>
                                    <p:set>
                                      <p:cBhvr>
                                        <p:cTn id="64" dur="1" fill="hold">
                                          <p:stCondLst>
                                            <p:cond delay="0"/>
                                          </p:stCondLst>
                                        </p:cTn>
                                        <p:tgtEl>
                                          <p:spTgt spid="20">
                                            <p:txEl>
                                              <p:pRg st="0" end="0"/>
                                            </p:txEl>
                                          </p:spTgt>
                                        </p:tgtEl>
                                        <p:attrNameLst>
                                          <p:attrName>style.visibility</p:attrName>
                                        </p:attrNameLst>
                                      </p:cBhvr>
                                      <p:to>
                                        <p:strVal val="visible"/>
                                      </p:to>
                                    </p:set>
                                    <p:animEffect transition="in" filter="fade">
                                      <p:cBhvr>
                                        <p:cTn id="65" dur="2000"/>
                                        <p:tgtEl>
                                          <p:spTgt spid="20">
                                            <p:txEl>
                                              <p:pRg st="0" end="0"/>
                                            </p:txEl>
                                          </p:spTgt>
                                        </p:tgtEl>
                                      </p:cBhvr>
                                    </p:animEffect>
                                  </p:childTnLst>
                                </p:cTn>
                              </p:par>
                            </p:childTnLst>
                          </p:cTn>
                        </p:par>
                        <p:par>
                          <p:cTn id="66" fill="hold">
                            <p:stCondLst>
                              <p:cond delay="30000"/>
                            </p:stCondLst>
                            <p:childTnLst>
                              <p:par>
                                <p:cTn id="67" presetID="10" presetClass="entr" presetSubtype="0" fill="hold" nodeType="after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0"/>
                                        <p:tgtEl>
                                          <p:spTgt spid="27"/>
                                        </p:tgtEl>
                                      </p:cBhvr>
                                    </p:animEffect>
                                  </p:childTnLst>
                                </p:cTn>
                              </p:par>
                            </p:childTnLst>
                          </p:cTn>
                        </p:par>
                        <p:par>
                          <p:cTn id="70" fill="hold">
                            <p:stCondLst>
                              <p:cond delay="35000"/>
                            </p:stCondLst>
                            <p:childTnLst>
                              <p:par>
                                <p:cTn id="71" presetID="10" presetClass="exit" presetSubtype="0" fill="hold" grpId="0" nodeType="afterEffect">
                                  <p:stCondLst>
                                    <p:cond delay="0"/>
                                  </p:stCondLst>
                                  <p:childTnLst>
                                    <p:animEffect transition="out" filter="fade">
                                      <p:cBhvr>
                                        <p:cTn id="72" dur="2000"/>
                                        <p:tgtEl>
                                          <p:spTgt spid="21"/>
                                        </p:tgtEl>
                                      </p:cBhvr>
                                    </p:animEffect>
                                    <p:set>
                                      <p:cBhvr>
                                        <p:cTn id="73"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74" fill="hold" display="0">
                  <p:stCondLst>
                    <p:cond delay="indefinite"/>
                  </p:stCondLst>
                  <p:endCondLst>
                    <p:cond evt="onPrev" delay="0">
                      <p:tgtEl>
                        <p:sldTgt/>
                      </p:tgtEl>
                    </p:cond>
                    <p:cond evt="onStopAudio" delay="0">
                      <p:tgtEl>
                        <p:sldTgt/>
                      </p:tgtEl>
                    </p:cond>
                  </p:endCondLst>
                </p:cTn>
                <p:tgtEl>
                  <p:spTgt spid="31"/>
                </p:tgtEl>
              </p:cMediaNode>
            </p:audio>
            <p:audio>
              <p:cMediaNode showWhenStopped="0">
                <p:cTn id="75" fill="hold" display="0">
                  <p:stCondLst>
                    <p:cond delay="indefinite"/>
                  </p:stCondLst>
                  <p:endCondLst>
                    <p:cond evt="onPrev" delay="0">
                      <p:tgtEl>
                        <p:sldTgt/>
                      </p:tgtEl>
                    </p:cond>
                    <p:cond evt="onStopAudio" delay="0">
                      <p:tgtEl>
                        <p:sldTgt/>
                      </p:tgtEl>
                    </p:cond>
                  </p:endCondLst>
                </p:cTn>
                <p:tgtEl>
                  <p:spTgt spid="25"/>
                </p:tgtEl>
              </p:cMediaNode>
            </p:audio>
          </p:childTnLst>
        </p:cTn>
      </p:par>
    </p:tnLst>
    <p:bldLst>
      <p:bldP spid="21" grpId="0" animBg="1"/>
      <p:bldP spid="9" grpId="0"/>
      <p:bldP spid="10" grpId="0"/>
      <p:bldP spid="6" grpId="0" animBg="1"/>
      <p:bldP spid="7" grpId="0" animBg="1"/>
      <p:bldP spid="11" grpId="0" animBg="1"/>
      <p:bldP spid="12" grpId="0" animBg="1"/>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Credentials</a:t>
            </a:r>
            <a:br>
              <a:rPr lang="en-ZA" sz="2400" b="1" dirty="0" smtClean="0">
                <a:solidFill>
                  <a:srgbClr val="002060"/>
                </a:solidFill>
              </a:rPr>
            </a:br>
            <a:r>
              <a:rPr lang="en-ZA" sz="2400" b="1" dirty="0" smtClean="0">
                <a:solidFill>
                  <a:srgbClr val="002060"/>
                </a:solidFill>
              </a:rPr>
              <a:t>Academic and Engineering</a:t>
            </a:r>
          </a:p>
        </p:txBody>
      </p:sp>
      <p:pic>
        <p:nvPicPr>
          <p:cNvPr id="1030" name="Picture 6"/>
          <p:cNvPicPr>
            <a:picLocks noChangeAspect="1" noChangeArrowheads="1"/>
          </p:cNvPicPr>
          <p:nvPr/>
        </p:nvPicPr>
        <p:blipFill>
          <a:blip r:embed="rId3" cstate="print"/>
          <a:srcRect/>
          <a:stretch>
            <a:fillRect/>
          </a:stretch>
        </p:blipFill>
        <p:spPr bwMode="auto">
          <a:xfrm>
            <a:off x="4876800" y="3752850"/>
            <a:ext cx="4267200" cy="3105150"/>
          </a:xfrm>
          <a:prstGeom prst="rect">
            <a:avLst/>
          </a:prstGeom>
          <a:noFill/>
          <a:ln w="9525">
            <a:noFill/>
            <a:miter lim="800000"/>
            <a:headEnd/>
            <a:tailEnd/>
          </a:ln>
          <a:effectLst/>
        </p:spPr>
      </p:pic>
      <p:pic>
        <p:nvPicPr>
          <p:cNvPr id="1032" name="Picture 8"/>
          <p:cNvPicPr>
            <a:picLocks noChangeAspect="1" noChangeArrowheads="1"/>
          </p:cNvPicPr>
          <p:nvPr/>
        </p:nvPicPr>
        <p:blipFill>
          <a:blip r:embed="rId4" cstate="print"/>
          <a:srcRect/>
          <a:stretch>
            <a:fillRect/>
          </a:stretch>
        </p:blipFill>
        <p:spPr bwMode="auto">
          <a:xfrm>
            <a:off x="4723119" y="3717031"/>
            <a:ext cx="4420881" cy="3140969"/>
          </a:xfrm>
          <a:prstGeom prst="rect">
            <a:avLst/>
          </a:prstGeom>
          <a:noFill/>
          <a:ln w="9525">
            <a:noFill/>
            <a:miter lim="800000"/>
            <a:headEnd/>
            <a:tailEnd/>
          </a:ln>
          <a:effectLst/>
        </p:spPr>
      </p:pic>
      <p:sp>
        <p:nvSpPr>
          <p:cNvPr id="11" name="Rectangle 10"/>
          <p:cNvSpPr/>
          <p:nvPr/>
        </p:nvSpPr>
        <p:spPr>
          <a:xfrm>
            <a:off x="4751512" y="3689648"/>
            <a:ext cx="4392488" cy="3168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9"/>
          <p:cNvPicPr>
            <a:picLocks noChangeAspect="1" noChangeArrowheads="1"/>
          </p:cNvPicPr>
          <p:nvPr/>
        </p:nvPicPr>
        <p:blipFill>
          <a:blip r:embed="rId5" cstate="print"/>
          <a:srcRect/>
          <a:stretch>
            <a:fillRect/>
          </a:stretch>
        </p:blipFill>
        <p:spPr bwMode="auto">
          <a:xfrm>
            <a:off x="5943600" y="2733675"/>
            <a:ext cx="3200400" cy="4124325"/>
          </a:xfrm>
          <a:prstGeom prst="rect">
            <a:avLst/>
          </a:prstGeom>
          <a:noFill/>
          <a:ln w="9525">
            <a:noFill/>
            <a:miter lim="800000"/>
            <a:headEnd/>
            <a:tailEnd/>
          </a:ln>
          <a:effectLst/>
        </p:spPr>
      </p:pic>
      <p:pic>
        <p:nvPicPr>
          <p:cNvPr id="1034" name="Picture 10"/>
          <p:cNvPicPr>
            <a:picLocks noChangeAspect="1" noChangeArrowheads="1"/>
          </p:cNvPicPr>
          <p:nvPr/>
        </p:nvPicPr>
        <p:blipFill>
          <a:blip r:embed="rId6" cstate="print"/>
          <a:srcRect/>
          <a:stretch>
            <a:fillRect/>
          </a:stretch>
        </p:blipFill>
        <p:spPr bwMode="auto">
          <a:xfrm>
            <a:off x="6012161" y="2590800"/>
            <a:ext cx="3131840" cy="4267200"/>
          </a:xfrm>
          <a:prstGeom prst="rect">
            <a:avLst/>
          </a:prstGeom>
          <a:noFill/>
          <a:ln w="9525">
            <a:noFill/>
            <a:miter lim="800000"/>
            <a:headEnd/>
            <a:tailEnd/>
          </a:ln>
          <a:effectLst/>
        </p:spPr>
      </p:pic>
      <p:pic>
        <p:nvPicPr>
          <p:cNvPr id="1035" name="Picture 11"/>
          <p:cNvPicPr>
            <a:picLocks noChangeAspect="1" noChangeArrowheads="1"/>
          </p:cNvPicPr>
          <p:nvPr/>
        </p:nvPicPr>
        <p:blipFill>
          <a:blip r:embed="rId7" cstate="print"/>
          <a:srcRect/>
          <a:stretch>
            <a:fillRect/>
          </a:stretch>
        </p:blipFill>
        <p:spPr bwMode="auto">
          <a:xfrm>
            <a:off x="5943600" y="2564905"/>
            <a:ext cx="3200400" cy="4293096"/>
          </a:xfrm>
          <a:prstGeom prst="rect">
            <a:avLst/>
          </a:prstGeom>
          <a:noFill/>
          <a:ln w="9525">
            <a:noFill/>
            <a:miter lim="800000"/>
            <a:headEnd/>
            <a:tailEnd/>
          </a:ln>
          <a:effectLst/>
        </p:spPr>
      </p:pic>
      <p:pic>
        <p:nvPicPr>
          <p:cNvPr id="1028" name="Picture 4"/>
          <p:cNvPicPr>
            <a:picLocks noChangeAspect="1" noChangeArrowheads="1"/>
          </p:cNvPicPr>
          <p:nvPr/>
        </p:nvPicPr>
        <p:blipFill>
          <a:blip r:embed="rId8" cstate="print"/>
          <a:srcRect/>
          <a:stretch>
            <a:fillRect/>
          </a:stretch>
        </p:blipFill>
        <p:spPr bwMode="auto">
          <a:xfrm>
            <a:off x="5796136" y="2564905"/>
            <a:ext cx="3347864" cy="4293096"/>
          </a:xfrm>
          <a:prstGeom prst="rect">
            <a:avLst/>
          </a:prstGeom>
          <a:noFill/>
          <a:ln w="9525">
            <a:noFill/>
            <a:miter lim="800000"/>
            <a:headEnd/>
            <a:tailEnd/>
          </a:ln>
          <a:effectLst/>
        </p:spPr>
      </p:pic>
      <p:pic>
        <p:nvPicPr>
          <p:cNvPr id="1036" name="Picture 12"/>
          <p:cNvPicPr>
            <a:picLocks noChangeAspect="1" noChangeArrowheads="1"/>
          </p:cNvPicPr>
          <p:nvPr/>
        </p:nvPicPr>
        <p:blipFill>
          <a:blip r:embed="rId9" cstate="print"/>
          <a:srcRect/>
          <a:stretch>
            <a:fillRect/>
          </a:stretch>
        </p:blipFill>
        <p:spPr bwMode="auto">
          <a:xfrm>
            <a:off x="5508104" y="44624"/>
            <a:ext cx="1259632" cy="1196650"/>
          </a:xfrm>
          <a:prstGeom prst="rect">
            <a:avLst/>
          </a:prstGeom>
          <a:noFill/>
          <a:ln w="9525">
            <a:noFill/>
            <a:miter lim="800000"/>
            <a:headEnd/>
            <a:tailEnd/>
          </a:ln>
          <a:effectLst/>
        </p:spPr>
      </p:pic>
      <p:sp>
        <p:nvSpPr>
          <p:cNvPr id="41987" name="Rectangle 3"/>
          <p:cNvSpPr>
            <a:spLocks noGrp="1" noChangeArrowheads="1"/>
          </p:cNvSpPr>
          <p:nvPr>
            <p:ph type="body" idx="1"/>
          </p:nvPr>
        </p:nvSpPr>
        <p:spPr>
          <a:xfrm>
            <a:off x="467544" y="1484784"/>
            <a:ext cx="8424936" cy="5112568"/>
          </a:xfrm>
        </p:spPr>
        <p:txBody>
          <a:bodyPr>
            <a:noAutofit/>
          </a:bodyPr>
          <a:lstStyle/>
          <a:p>
            <a:pPr>
              <a:buFont typeface="Wingdings" pitchFamily="2" charset="2"/>
              <a:buChar char="Ø"/>
            </a:pPr>
            <a:r>
              <a:rPr lang="en-ZA" sz="1600" dirty="0" smtClean="0">
                <a:solidFill>
                  <a:srgbClr val="150C8E"/>
                </a:solidFill>
              </a:rPr>
              <a:t>End High School 1971 Grade 12 -- distinctions in Maths, Science and Biology</a:t>
            </a:r>
          </a:p>
          <a:p>
            <a:pPr>
              <a:buFont typeface="Wingdings" pitchFamily="2" charset="2"/>
              <a:buChar char="Ø"/>
            </a:pPr>
            <a:endParaRPr lang="en-ZA" sz="1600" dirty="0" smtClean="0">
              <a:solidFill>
                <a:srgbClr val="150C8E"/>
              </a:solidFill>
            </a:endParaRPr>
          </a:p>
          <a:p>
            <a:pPr>
              <a:buFont typeface="Wingdings" pitchFamily="2" charset="2"/>
              <a:buChar char="Ø"/>
            </a:pPr>
            <a:r>
              <a:rPr lang="en-ZA" sz="1600" dirty="0" smtClean="0">
                <a:solidFill>
                  <a:srgbClr val="150C8E"/>
                </a:solidFill>
              </a:rPr>
              <a:t>Top Biology student in South Africa National Youth Science Week -- 1971</a:t>
            </a:r>
          </a:p>
          <a:p>
            <a:pPr>
              <a:buFont typeface="Wingdings" pitchFamily="2" charset="2"/>
              <a:buChar char="Ø"/>
            </a:pPr>
            <a:endParaRPr lang="en-ZA" sz="1600" dirty="0" smtClean="0">
              <a:solidFill>
                <a:srgbClr val="150C8E"/>
              </a:solidFill>
            </a:endParaRPr>
          </a:p>
          <a:p>
            <a:pPr>
              <a:buFont typeface="Wingdings" pitchFamily="2" charset="2"/>
              <a:buChar char="Ø"/>
            </a:pPr>
            <a:r>
              <a:rPr lang="en-ZA" sz="1600" dirty="0" smtClean="0">
                <a:solidFill>
                  <a:srgbClr val="150C8E"/>
                </a:solidFill>
              </a:rPr>
              <a:t>BSc Engineering (Civil) Cum Laude -- 1976</a:t>
            </a:r>
            <a:endParaRPr lang="en-US" sz="1600" dirty="0" smtClean="0">
              <a:solidFill>
                <a:srgbClr val="150C8E"/>
              </a:solidFill>
            </a:endParaRPr>
          </a:p>
          <a:p>
            <a:pPr>
              <a:buFont typeface="Wingdings" pitchFamily="2" charset="2"/>
              <a:buChar char="Ø"/>
            </a:pPr>
            <a:endParaRPr lang="en-US" sz="1600" dirty="0" smtClean="0">
              <a:solidFill>
                <a:srgbClr val="150C8E"/>
              </a:solidFill>
            </a:endParaRPr>
          </a:p>
          <a:p>
            <a:pPr>
              <a:buFont typeface="Wingdings" pitchFamily="2" charset="2"/>
              <a:buChar char="Ø"/>
            </a:pPr>
            <a:r>
              <a:rPr lang="en-ZA" sz="1600" dirty="0" smtClean="0">
                <a:solidFill>
                  <a:srgbClr val="150C8E"/>
                </a:solidFill>
              </a:rPr>
              <a:t>Doctor of Philosophy Civil Engineering -- 1985</a:t>
            </a:r>
            <a:endParaRPr lang="en-US" sz="1600" dirty="0" smtClean="0">
              <a:solidFill>
                <a:srgbClr val="150C8E"/>
              </a:solidFill>
            </a:endParaRPr>
          </a:p>
          <a:p>
            <a:pPr>
              <a:buFont typeface="Wingdings" pitchFamily="2" charset="2"/>
              <a:buChar char="Ø"/>
            </a:pPr>
            <a:endParaRPr lang="en-US" sz="1600" dirty="0" smtClean="0">
              <a:solidFill>
                <a:srgbClr val="150C8E"/>
              </a:solidFill>
            </a:endParaRPr>
          </a:p>
          <a:p>
            <a:pPr>
              <a:buFont typeface="Wingdings" pitchFamily="2" charset="2"/>
              <a:buChar char="Ø"/>
            </a:pPr>
            <a:r>
              <a:rPr lang="en-ZA" sz="1600" dirty="0" smtClean="0">
                <a:solidFill>
                  <a:srgbClr val="150C8E"/>
                </a:solidFill>
              </a:rPr>
              <a:t>Anglo Alpha award for the Promotion</a:t>
            </a:r>
          </a:p>
          <a:p>
            <a:pPr>
              <a:buNone/>
            </a:pPr>
            <a:r>
              <a:rPr lang="en-ZA" sz="1600" dirty="0" smtClean="0">
                <a:solidFill>
                  <a:srgbClr val="150C8E"/>
                </a:solidFill>
              </a:rPr>
              <a:t>     of Concrete for PhD</a:t>
            </a:r>
          </a:p>
          <a:p>
            <a:pPr>
              <a:buFont typeface="Wingdings" pitchFamily="2" charset="2"/>
              <a:buChar char="Ø"/>
            </a:pPr>
            <a:endParaRPr lang="en-ZA" sz="1600" dirty="0" smtClean="0">
              <a:solidFill>
                <a:srgbClr val="150C8E"/>
              </a:solidFill>
            </a:endParaRPr>
          </a:p>
          <a:p>
            <a:pPr>
              <a:buFont typeface="Wingdings" pitchFamily="2" charset="2"/>
              <a:buChar char="Ø"/>
            </a:pPr>
            <a:r>
              <a:rPr lang="en-ZA" sz="1600" dirty="0" smtClean="0">
                <a:solidFill>
                  <a:srgbClr val="150C8E"/>
                </a:solidFill>
              </a:rPr>
              <a:t>2000 Outstanding Intellectuals</a:t>
            </a:r>
          </a:p>
          <a:p>
            <a:pPr>
              <a:buFont typeface="Wingdings" pitchFamily="2" charset="2"/>
              <a:buChar char="Ø"/>
            </a:pPr>
            <a:endParaRPr lang="en-ZA" sz="1600" dirty="0" smtClean="0">
              <a:solidFill>
                <a:srgbClr val="150C8E"/>
              </a:solidFill>
            </a:endParaRPr>
          </a:p>
          <a:p>
            <a:pPr>
              <a:buFont typeface="Wingdings" pitchFamily="2" charset="2"/>
              <a:buChar char="Ø"/>
            </a:pPr>
            <a:r>
              <a:rPr lang="en-ZA" sz="1600" dirty="0" smtClean="0">
                <a:solidFill>
                  <a:srgbClr val="150C8E"/>
                </a:solidFill>
              </a:rPr>
              <a:t>Great Minds of the 21</a:t>
            </a:r>
            <a:r>
              <a:rPr lang="en-ZA" sz="1600" baseline="30000" dirty="0" smtClean="0">
                <a:solidFill>
                  <a:srgbClr val="150C8E"/>
                </a:solidFill>
              </a:rPr>
              <a:t>st</a:t>
            </a:r>
            <a:r>
              <a:rPr lang="en-ZA" sz="1600" dirty="0" smtClean="0">
                <a:solidFill>
                  <a:srgbClr val="150C8E"/>
                </a:solidFill>
              </a:rPr>
              <a:t> Century</a:t>
            </a:r>
          </a:p>
          <a:p>
            <a:pPr>
              <a:buFont typeface="Wingdings" pitchFamily="2" charset="2"/>
              <a:buChar char="Ø"/>
            </a:pPr>
            <a:endParaRPr lang="en-ZA" sz="1600" dirty="0" smtClean="0">
              <a:solidFill>
                <a:srgbClr val="150C8E"/>
              </a:solidFill>
            </a:endParaRPr>
          </a:p>
          <a:p>
            <a:pPr>
              <a:buFont typeface="Wingdings" pitchFamily="2" charset="2"/>
              <a:buChar char="Ø"/>
            </a:pPr>
            <a:r>
              <a:rPr lang="en-ZA" sz="1600" dirty="0" smtClean="0">
                <a:solidFill>
                  <a:srgbClr val="150C8E"/>
                </a:solidFill>
              </a:rPr>
              <a:t>Who’s Who in the World five times</a:t>
            </a:r>
          </a:p>
          <a:p>
            <a:pPr>
              <a:buFont typeface="Wingdings" pitchFamily="2" charset="2"/>
              <a:buChar char="Ø"/>
            </a:pPr>
            <a:endParaRPr lang="en-ZA" sz="1600" dirty="0" smtClean="0">
              <a:solidFill>
                <a:srgbClr val="150C8E"/>
              </a:solidFill>
            </a:endParaRPr>
          </a:p>
          <a:p>
            <a:pPr>
              <a:buFont typeface="Wingdings" pitchFamily="2" charset="2"/>
              <a:buChar char="Ø"/>
            </a:pPr>
            <a:r>
              <a:rPr lang="en-ZA" sz="1600" dirty="0" smtClean="0">
                <a:solidFill>
                  <a:srgbClr val="150C8E"/>
                </a:solidFill>
              </a:rPr>
              <a:t>Other accolades</a:t>
            </a:r>
            <a:endParaRPr lang="en-US" sz="1600" dirty="0" smtClean="0">
              <a:solidFill>
                <a:srgbClr val="150C8E"/>
              </a:solidFill>
            </a:endParaRPr>
          </a:p>
          <a:p>
            <a:pPr>
              <a:buFont typeface="Wingdings" pitchFamily="2" charset="2"/>
              <a:buChar char="Ø"/>
            </a:pPr>
            <a:endParaRPr lang="en-US" sz="1600" dirty="0" smtClean="0">
              <a:solidFill>
                <a:srgbClr val="150C8E"/>
              </a:solidFill>
            </a:endParaRPr>
          </a:p>
          <a:p>
            <a:pPr eaLnBrk="1" hangingPunct="1">
              <a:buNone/>
            </a:pPr>
            <a:endParaRPr lang="en-ZA" sz="1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2000"/>
                                        <p:tgtEl>
                                          <p:spTgt spid="4198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animEffect transition="in" filter="fade">
                                      <p:cBhvr>
                                        <p:cTn id="11" dur="2000"/>
                                        <p:tgtEl>
                                          <p:spTgt spid="41987">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animEffect transition="in" filter="fade">
                                      <p:cBhvr>
                                        <p:cTn id="15" dur="2000"/>
                                        <p:tgtEl>
                                          <p:spTgt spid="41987">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1987">
                                            <p:txEl>
                                              <p:pRg st="6" end="6"/>
                                            </p:txEl>
                                          </p:spTgt>
                                        </p:tgtEl>
                                        <p:attrNameLst>
                                          <p:attrName>style.visibility</p:attrName>
                                        </p:attrNameLst>
                                      </p:cBhvr>
                                      <p:to>
                                        <p:strVal val="visible"/>
                                      </p:to>
                                    </p:set>
                                    <p:animEffect transition="in" filter="fade">
                                      <p:cBhvr>
                                        <p:cTn id="19" dur="2000"/>
                                        <p:tgtEl>
                                          <p:spTgt spid="41987">
                                            <p:txEl>
                                              <p:pRg st="6" end="6"/>
                                            </p:txEl>
                                          </p:spTgt>
                                        </p:tgtEl>
                                      </p:cBhvr>
                                    </p:animEffect>
                                  </p:childTnLst>
                                </p:cTn>
                              </p:par>
                            </p:childTnLst>
                          </p:cTn>
                        </p:par>
                        <p:par>
                          <p:cTn id="20" fill="hold">
                            <p:stCondLst>
                              <p:cond delay="8000"/>
                            </p:stCondLst>
                            <p:childTnLst>
                              <p:par>
                                <p:cTn id="21" presetID="10" presetClass="exit" presetSubtype="0" fill="hold" nodeType="afterEffect">
                                  <p:stCondLst>
                                    <p:cond delay="0"/>
                                  </p:stCondLst>
                                  <p:childTnLst>
                                    <p:animEffect transition="out" filter="fade">
                                      <p:cBhvr>
                                        <p:cTn id="22" dur="2000"/>
                                        <p:tgtEl>
                                          <p:spTgt spid="1028"/>
                                        </p:tgtEl>
                                      </p:cBhvr>
                                    </p:animEffect>
                                    <p:set>
                                      <p:cBhvr>
                                        <p:cTn id="23" dur="1" fill="hold">
                                          <p:stCondLst>
                                            <p:cond delay="1999"/>
                                          </p:stCondLst>
                                        </p:cTn>
                                        <p:tgtEl>
                                          <p:spTgt spid="1028"/>
                                        </p:tgtEl>
                                        <p:attrNameLst>
                                          <p:attrName>style.visibility</p:attrName>
                                        </p:attrNameLst>
                                      </p:cBhvr>
                                      <p:to>
                                        <p:strVal val="hidden"/>
                                      </p:to>
                                    </p:se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41987">
                                            <p:txEl>
                                              <p:pRg st="8" end="8"/>
                                            </p:txEl>
                                          </p:spTgt>
                                        </p:tgtEl>
                                        <p:attrNameLst>
                                          <p:attrName>style.visibility</p:attrName>
                                        </p:attrNameLst>
                                      </p:cBhvr>
                                      <p:to>
                                        <p:strVal val="visible"/>
                                      </p:to>
                                    </p:set>
                                    <p:animEffect transition="in" filter="fade">
                                      <p:cBhvr>
                                        <p:cTn id="27" dur="2000"/>
                                        <p:tgtEl>
                                          <p:spTgt spid="41987">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1987">
                                            <p:txEl>
                                              <p:pRg st="9" end="9"/>
                                            </p:txEl>
                                          </p:spTgt>
                                        </p:tgtEl>
                                        <p:attrNameLst>
                                          <p:attrName>style.visibility</p:attrName>
                                        </p:attrNameLst>
                                      </p:cBhvr>
                                      <p:to>
                                        <p:strVal val="visible"/>
                                      </p:to>
                                    </p:set>
                                    <p:animEffect transition="in" filter="fade">
                                      <p:cBhvr>
                                        <p:cTn id="30" dur="2000"/>
                                        <p:tgtEl>
                                          <p:spTgt spid="41987">
                                            <p:txEl>
                                              <p:pRg st="9" end="9"/>
                                            </p:txEl>
                                          </p:spTgt>
                                        </p:tgtEl>
                                      </p:cBhvr>
                                    </p:animEffect>
                                  </p:childTnLst>
                                </p:cTn>
                              </p:par>
                            </p:childTnLst>
                          </p:cTn>
                        </p:par>
                        <p:par>
                          <p:cTn id="31" fill="hold">
                            <p:stCondLst>
                              <p:cond delay="12000"/>
                            </p:stCondLst>
                            <p:childTnLst>
                              <p:par>
                                <p:cTn id="32" presetID="10" presetClass="exit" presetSubtype="0" fill="hold" nodeType="afterEffect">
                                  <p:stCondLst>
                                    <p:cond delay="0"/>
                                  </p:stCondLst>
                                  <p:childTnLst>
                                    <p:animEffect transition="out" filter="fade">
                                      <p:cBhvr>
                                        <p:cTn id="33" dur="2000"/>
                                        <p:tgtEl>
                                          <p:spTgt spid="1035"/>
                                        </p:tgtEl>
                                      </p:cBhvr>
                                    </p:animEffect>
                                    <p:set>
                                      <p:cBhvr>
                                        <p:cTn id="34" dur="1" fill="hold">
                                          <p:stCondLst>
                                            <p:cond delay="1999"/>
                                          </p:stCondLst>
                                        </p:cTn>
                                        <p:tgtEl>
                                          <p:spTgt spid="1035"/>
                                        </p:tgtEl>
                                        <p:attrNameLst>
                                          <p:attrName>style.visibility</p:attrName>
                                        </p:attrNameLst>
                                      </p:cBhvr>
                                      <p:to>
                                        <p:strVal val="hidden"/>
                                      </p:to>
                                    </p:set>
                                  </p:childTnLst>
                                </p:cTn>
                              </p:par>
                            </p:childTnLst>
                          </p:cTn>
                        </p:par>
                        <p:par>
                          <p:cTn id="35" fill="hold">
                            <p:stCondLst>
                              <p:cond delay="14000"/>
                            </p:stCondLst>
                            <p:childTnLst>
                              <p:par>
                                <p:cTn id="36" presetID="10" presetClass="entr" presetSubtype="0" fill="hold" nodeType="afterEffect">
                                  <p:stCondLst>
                                    <p:cond delay="0"/>
                                  </p:stCondLst>
                                  <p:childTnLst>
                                    <p:set>
                                      <p:cBhvr>
                                        <p:cTn id="37" dur="1" fill="hold">
                                          <p:stCondLst>
                                            <p:cond delay="0"/>
                                          </p:stCondLst>
                                        </p:cTn>
                                        <p:tgtEl>
                                          <p:spTgt spid="41987">
                                            <p:txEl>
                                              <p:pRg st="11" end="11"/>
                                            </p:txEl>
                                          </p:spTgt>
                                        </p:tgtEl>
                                        <p:attrNameLst>
                                          <p:attrName>style.visibility</p:attrName>
                                        </p:attrNameLst>
                                      </p:cBhvr>
                                      <p:to>
                                        <p:strVal val="visible"/>
                                      </p:to>
                                    </p:set>
                                    <p:animEffect transition="in" filter="fade">
                                      <p:cBhvr>
                                        <p:cTn id="38" dur="2000"/>
                                        <p:tgtEl>
                                          <p:spTgt spid="41987">
                                            <p:txEl>
                                              <p:pRg st="11" end="11"/>
                                            </p:txEl>
                                          </p:spTgt>
                                        </p:tgtEl>
                                      </p:cBhvr>
                                    </p:animEffect>
                                  </p:childTnLst>
                                </p:cTn>
                              </p:par>
                            </p:childTnLst>
                          </p:cTn>
                        </p:par>
                        <p:par>
                          <p:cTn id="39" fill="hold">
                            <p:stCondLst>
                              <p:cond delay="16000"/>
                            </p:stCondLst>
                            <p:childTnLst>
                              <p:par>
                                <p:cTn id="40" presetID="10" presetClass="exit" presetSubtype="0" fill="hold" nodeType="afterEffect">
                                  <p:stCondLst>
                                    <p:cond delay="0"/>
                                  </p:stCondLst>
                                  <p:childTnLst>
                                    <p:animEffect transition="out" filter="fade">
                                      <p:cBhvr>
                                        <p:cTn id="41" dur="2000"/>
                                        <p:tgtEl>
                                          <p:spTgt spid="1034"/>
                                        </p:tgtEl>
                                      </p:cBhvr>
                                    </p:animEffect>
                                    <p:set>
                                      <p:cBhvr>
                                        <p:cTn id="42" dur="1" fill="hold">
                                          <p:stCondLst>
                                            <p:cond delay="1999"/>
                                          </p:stCondLst>
                                        </p:cTn>
                                        <p:tgtEl>
                                          <p:spTgt spid="1034"/>
                                        </p:tgtEl>
                                        <p:attrNameLst>
                                          <p:attrName>style.visibility</p:attrName>
                                        </p:attrNameLst>
                                      </p:cBhvr>
                                      <p:to>
                                        <p:strVal val="hidden"/>
                                      </p:to>
                                    </p:set>
                                  </p:childTnLst>
                                </p:cTn>
                              </p:par>
                            </p:childTnLst>
                          </p:cTn>
                        </p:par>
                        <p:par>
                          <p:cTn id="43" fill="hold">
                            <p:stCondLst>
                              <p:cond delay="18000"/>
                            </p:stCondLst>
                            <p:childTnLst>
                              <p:par>
                                <p:cTn id="44" presetID="10" presetClass="entr" presetSubtype="0" fill="hold" nodeType="afterEffect">
                                  <p:stCondLst>
                                    <p:cond delay="0"/>
                                  </p:stCondLst>
                                  <p:childTnLst>
                                    <p:set>
                                      <p:cBhvr>
                                        <p:cTn id="45" dur="1" fill="hold">
                                          <p:stCondLst>
                                            <p:cond delay="0"/>
                                          </p:stCondLst>
                                        </p:cTn>
                                        <p:tgtEl>
                                          <p:spTgt spid="41987">
                                            <p:txEl>
                                              <p:pRg st="13" end="13"/>
                                            </p:txEl>
                                          </p:spTgt>
                                        </p:tgtEl>
                                        <p:attrNameLst>
                                          <p:attrName>style.visibility</p:attrName>
                                        </p:attrNameLst>
                                      </p:cBhvr>
                                      <p:to>
                                        <p:strVal val="visible"/>
                                      </p:to>
                                    </p:set>
                                    <p:animEffect transition="in" filter="fade">
                                      <p:cBhvr>
                                        <p:cTn id="46" dur="2000"/>
                                        <p:tgtEl>
                                          <p:spTgt spid="41987">
                                            <p:txEl>
                                              <p:pRg st="13" end="13"/>
                                            </p:txEl>
                                          </p:spTgt>
                                        </p:tgtEl>
                                      </p:cBhvr>
                                    </p:animEffect>
                                  </p:childTnLst>
                                </p:cTn>
                              </p:par>
                            </p:childTnLst>
                          </p:cTn>
                        </p:par>
                        <p:par>
                          <p:cTn id="47" fill="hold">
                            <p:stCondLst>
                              <p:cond delay="20000"/>
                            </p:stCondLst>
                            <p:childTnLst>
                              <p:par>
                                <p:cTn id="48" presetID="10" presetClass="exit" presetSubtype="0" fill="hold" nodeType="afterEffect">
                                  <p:stCondLst>
                                    <p:cond delay="0"/>
                                  </p:stCondLst>
                                  <p:childTnLst>
                                    <p:animEffect transition="out" filter="fade">
                                      <p:cBhvr>
                                        <p:cTn id="49" dur="2000"/>
                                        <p:tgtEl>
                                          <p:spTgt spid="1033"/>
                                        </p:tgtEl>
                                      </p:cBhvr>
                                    </p:animEffect>
                                    <p:set>
                                      <p:cBhvr>
                                        <p:cTn id="50" dur="1" fill="hold">
                                          <p:stCondLst>
                                            <p:cond delay="1999"/>
                                          </p:stCondLst>
                                        </p:cTn>
                                        <p:tgtEl>
                                          <p:spTgt spid="1033"/>
                                        </p:tgtEl>
                                        <p:attrNameLst>
                                          <p:attrName>style.visibility</p:attrName>
                                        </p:attrNameLst>
                                      </p:cBhvr>
                                      <p:to>
                                        <p:strVal val="hidden"/>
                                      </p:to>
                                    </p:set>
                                  </p:childTnLst>
                                </p:cTn>
                              </p:par>
                            </p:childTnLst>
                          </p:cTn>
                        </p:par>
                        <p:par>
                          <p:cTn id="51" fill="hold">
                            <p:stCondLst>
                              <p:cond delay="22000"/>
                            </p:stCondLst>
                            <p:childTnLst>
                              <p:par>
                                <p:cTn id="52" presetID="10" presetClass="exit" presetSubtype="0" fill="hold" grpId="0" nodeType="afterEffect">
                                  <p:stCondLst>
                                    <p:cond delay="0"/>
                                  </p:stCondLst>
                                  <p:childTnLst>
                                    <p:animEffect transition="out" filter="fade">
                                      <p:cBhvr>
                                        <p:cTn id="53" dur="2000"/>
                                        <p:tgtEl>
                                          <p:spTgt spid="11"/>
                                        </p:tgtEl>
                                      </p:cBhvr>
                                    </p:animEffect>
                                    <p:set>
                                      <p:cBhvr>
                                        <p:cTn id="54" dur="1" fill="hold">
                                          <p:stCondLst>
                                            <p:cond delay="1999"/>
                                          </p:stCondLst>
                                        </p:cTn>
                                        <p:tgtEl>
                                          <p:spTgt spid="11"/>
                                        </p:tgtEl>
                                        <p:attrNameLst>
                                          <p:attrName>style.visibility</p:attrName>
                                        </p:attrNameLst>
                                      </p:cBhvr>
                                      <p:to>
                                        <p:strVal val="hidden"/>
                                      </p:to>
                                    </p:set>
                                  </p:childTnLst>
                                </p:cTn>
                              </p:par>
                            </p:childTnLst>
                          </p:cTn>
                        </p:par>
                        <p:par>
                          <p:cTn id="55" fill="hold">
                            <p:stCondLst>
                              <p:cond delay="24000"/>
                            </p:stCondLst>
                            <p:childTnLst>
                              <p:par>
                                <p:cTn id="56" presetID="10" presetClass="entr" presetSubtype="0" fill="hold" nodeType="afterEffect">
                                  <p:stCondLst>
                                    <p:cond delay="0"/>
                                  </p:stCondLst>
                                  <p:childTnLst>
                                    <p:set>
                                      <p:cBhvr>
                                        <p:cTn id="57" dur="1" fill="hold">
                                          <p:stCondLst>
                                            <p:cond delay="0"/>
                                          </p:stCondLst>
                                        </p:cTn>
                                        <p:tgtEl>
                                          <p:spTgt spid="41987">
                                            <p:txEl>
                                              <p:pRg st="15" end="15"/>
                                            </p:txEl>
                                          </p:spTgt>
                                        </p:tgtEl>
                                        <p:attrNameLst>
                                          <p:attrName>style.visibility</p:attrName>
                                        </p:attrNameLst>
                                      </p:cBhvr>
                                      <p:to>
                                        <p:strVal val="visible"/>
                                      </p:to>
                                    </p:set>
                                    <p:animEffect transition="in" filter="fade">
                                      <p:cBhvr>
                                        <p:cTn id="58" dur="2000"/>
                                        <p:tgtEl>
                                          <p:spTgt spid="41987">
                                            <p:txEl>
                                              <p:pRg st="15" end="15"/>
                                            </p:txEl>
                                          </p:spTgt>
                                        </p:tgtEl>
                                      </p:cBhvr>
                                    </p:animEffect>
                                  </p:childTnLst>
                                </p:cTn>
                              </p:par>
                            </p:childTnLst>
                          </p:cTn>
                        </p:par>
                        <p:par>
                          <p:cTn id="59" fill="hold">
                            <p:stCondLst>
                              <p:cond delay="26000"/>
                            </p:stCondLst>
                            <p:childTnLst>
                              <p:par>
                                <p:cTn id="60" presetID="10" presetClass="exit" presetSubtype="0" fill="hold" nodeType="afterEffect">
                                  <p:stCondLst>
                                    <p:cond delay="0"/>
                                  </p:stCondLst>
                                  <p:childTnLst>
                                    <p:animEffect transition="out" filter="fade">
                                      <p:cBhvr>
                                        <p:cTn id="61" dur="2000"/>
                                        <p:tgtEl>
                                          <p:spTgt spid="1032"/>
                                        </p:tgtEl>
                                      </p:cBhvr>
                                    </p:animEffect>
                                    <p:set>
                                      <p:cBhvr>
                                        <p:cTn id="62" dur="1" fill="hold">
                                          <p:stCondLst>
                                            <p:cond delay="1999"/>
                                          </p:stCondLst>
                                        </p:cTn>
                                        <p:tgtEl>
                                          <p:spTgt spid="1032"/>
                                        </p:tgtEl>
                                        <p:attrNameLst>
                                          <p:attrName>style.visibility</p:attrName>
                                        </p:attrNameLst>
                                      </p:cBhvr>
                                      <p:to>
                                        <p:strVal val="hidden"/>
                                      </p:to>
                                    </p:set>
                                  </p:childTnLst>
                                </p:cTn>
                              </p:par>
                            </p:childTnLst>
                          </p:cTn>
                        </p:par>
                        <p:par>
                          <p:cTn id="63" fill="hold">
                            <p:stCondLst>
                              <p:cond delay="28000"/>
                            </p:stCondLst>
                            <p:childTnLst>
                              <p:par>
                                <p:cTn id="64" presetID="10" presetClass="entr" presetSubtype="0" fill="hold" nodeType="afterEffect">
                                  <p:stCondLst>
                                    <p:cond delay="0"/>
                                  </p:stCondLst>
                                  <p:childTnLst>
                                    <p:set>
                                      <p:cBhvr>
                                        <p:cTn id="65" dur="1" fill="hold">
                                          <p:stCondLst>
                                            <p:cond delay="0"/>
                                          </p:stCondLst>
                                        </p:cTn>
                                        <p:tgtEl>
                                          <p:spTgt spid="41987">
                                            <p:txEl>
                                              <p:pRg st="17" end="17"/>
                                            </p:txEl>
                                          </p:spTgt>
                                        </p:tgtEl>
                                        <p:attrNameLst>
                                          <p:attrName>style.visibility</p:attrName>
                                        </p:attrNameLst>
                                      </p:cBhvr>
                                      <p:to>
                                        <p:strVal val="visible"/>
                                      </p:to>
                                    </p:set>
                                    <p:animEffect transition="in" filter="fade">
                                      <p:cBhvr>
                                        <p:cTn id="66" dur="2000"/>
                                        <p:tgtEl>
                                          <p:spTgt spid="41987">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95536" y="116632"/>
            <a:ext cx="8229600" cy="1143000"/>
          </a:xfrm>
        </p:spPr>
        <p:txBody>
          <a:bodyPr anchor="t" anchorCtr="0">
            <a:normAutofit fontScale="90000"/>
          </a:bodyPr>
          <a:lstStyle/>
          <a:p>
            <a:pPr algn="l" eaLnBrk="1" hangingPunct="1"/>
            <a:r>
              <a:rPr lang="en-ZA" sz="2400" b="1" dirty="0" smtClean="0">
                <a:solidFill>
                  <a:srgbClr val="002060"/>
                </a:solidFill>
              </a:rPr>
              <a:t>Mathematics and Law</a:t>
            </a:r>
            <a:br>
              <a:rPr lang="en-ZA" sz="2400" b="1" dirty="0" smtClean="0">
                <a:solidFill>
                  <a:srgbClr val="002060"/>
                </a:solidFill>
              </a:rPr>
            </a:br>
            <a:r>
              <a:rPr lang="en-ZA" sz="2400" b="1" dirty="0" err="1" smtClean="0">
                <a:solidFill>
                  <a:srgbClr val="002060"/>
                </a:solidFill>
              </a:rPr>
              <a:t>Reductio</a:t>
            </a:r>
            <a:r>
              <a:rPr lang="en-ZA" sz="2400" b="1" dirty="0" smtClean="0">
                <a:solidFill>
                  <a:srgbClr val="002060"/>
                </a:solidFill>
              </a:rPr>
              <a:t> ad </a:t>
            </a:r>
            <a:r>
              <a:rPr lang="en-ZA" sz="2400" b="1" dirty="0" err="1" smtClean="0">
                <a:solidFill>
                  <a:srgbClr val="002060"/>
                </a:solidFill>
              </a:rPr>
              <a:t>absurdem</a:t>
            </a:r>
            <a:r>
              <a:rPr lang="en-ZA" sz="2400" b="1" dirty="0" smtClean="0">
                <a:solidFill>
                  <a:srgbClr val="002060"/>
                </a:solidFill>
              </a:rPr>
              <a:t/>
            </a:r>
            <a:br>
              <a:rPr lang="en-ZA" sz="2400" b="1" dirty="0" smtClean="0">
                <a:solidFill>
                  <a:srgbClr val="002060"/>
                </a:solidFill>
              </a:rPr>
            </a:br>
            <a:r>
              <a:rPr lang="en-ZA" sz="2400" b="1" dirty="0" smtClean="0">
                <a:solidFill>
                  <a:srgbClr val="002060"/>
                </a:solidFill>
              </a:rPr>
              <a:t>Reduce to the absurd</a:t>
            </a:r>
          </a:p>
        </p:txBody>
      </p:sp>
      <p:sp>
        <p:nvSpPr>
          <p:cNvPr id="41987" name="Rectangle 3"/>
          <p:cNvSpPr>
            <a:spLocks noGrp="1" noChangeArrowheads="1"/>
          </p:cNvSpPr>
          <p:nvPr>
            <p:ph type="body" idx="1"/>
          </p:nvPr>
        </p:nvSpPr>
        <p:spPr>
          <a:xfrm>
            <a:off x="395536" y="1412776"/>
            <a:ext cx="8229600" cy="4525963"/>
          </a:xfrm>
        </p:spPr>
        <p:txBody>
          <a:bodyPr/>
          <a:lstStyle/>
          <a:p>
            <a:pPr>
              <a:buFont typeface="Wingdings" pitchFamily="2" charset="2"/>
              <a:buChar char="Ø"/>
            </a:pPr>
            <a:r>
              <a:rPr lang="en-ZA" sz="1800" dirty="0" smtClean="0">
                <a:solidFill>
                  <a:srgbClr val="150C8E"/>
                </a:solidFill>
              </a:rPr>
              <a:t>Google 182,000 </a:t>
            </a:r>
            <a:r>
              <a:rPr lang="en-ZA" sz="1800" dirty="0" err="1" smtClean="0">
                <a:solidFill>
                  <a:srgbClr val="150C8E"/>
                </a:solidFill>
              </a:rPr>
              <a:t>occurences</a:t>
            </a:r>
            <a:r>
              <a:rPr lang="en-ZA" sz="1800" dirty="0" smtClean="0">
                <a:solidFill>
                  <a:srgbClr val="150C8E"/>
                </a:solidFill>
              </a:rPr>
              <a:t> </a:t>
            </a:r>
            <a:r>
              <a:rPr lang="en-ZA" sz="1800" dirty="0" smtClean="0">
                <a:solidFill>
                  <a:srgbClr val="150C8E"/>
                </a:solidFill>
                <a:sym typeface="Wingdings" pitchFamily="2" charset="2"/>
              </a:rPr>
              <a:t> widely recognized approach</a:t>
            </a:r>
            <a:endParaRPr lang="en-US" sz="1800" dirty="0" smtClean="0">
              <a:solidFill>
                <a:srgbClr val="150C8E"/>
              </a:solidFill>
            </a:endParaRPr>
          </a:p>
          <a:p>
            <a:pPr>
              <a:buFont typeface="Wingdings" pitchFamily="2" charset="2"/>
              <a:buChar char="Ø"/>
            </a:pPr>
            <a:endParaRPr lang="en-US" sz="1800" dirty="0" smtClean="0">
              <a:solidFill>
                <a:srgbClr val="150C8E"/>
              </a:solidFill>
            </a:endParaRPr>
          </a:p>
          <a:p>
            <a:pPr>
              <a:buFont typeface="Wingdings" pitchFamily="2" charset="2"/>
              <a:buChar char="Ø"/>
            </a:pPr>
            <a:r>
              <a:rPr lang="en-ZA" sz="1800" dirty="0" smtClean="0">
                <a:solidFill>
                  <a:srgbClr val="150C8E"/>
                </a:solidFill>
              </a:rPr>
              <a:t>Reduce to the absurd or proof by contradiction</a:t>
            </a:r>
            <a:endParaRPr lang="en-US" sz="1800" dirty="0" smtClean="0">
              <a:solidFill>
                <a:srgbClr val="150C8E"/>
              </a:solidFill>
            </a:endParaRPr>
          </a:p>
          <a:p>
            <a:pPr>
              <a:buFont typeface="Wingdings" pitchFamily="2" charset="2"/>
              <a:buChar char="Ø"/>
            </a:pPr>
            <a:endParaRPr lang="en-US" sz="1800" dirty="0" smtClean="0">
              <a:solidFill>
                <a:srgbClr val="150C8E"/>
              </a:solidFill>
            </a:endParaRPr>
          </a:p>
          <a:p>
            <a:pPr>
              <a:buFont typeface="Wingdings" pitchFamily="2" charset="2"/>
              <a:buChar char="Ø"/>
            </a:pPr>
            <a:r>
              <a:rPr lang="en-ZA" sz="1800" dirty="0" smtClean="0">
                <a:solidFill>
                  <a:srgbClr val="150C8E"/>
                </a:solidFill>
              </a:rPr>
              <a:t>Fundamental logical, mathematical and legal principle</a:t>
            </a:r>
            <a:endParaRPr lang="en-US" sz="1800" dirty="0" smtClean="0">
              <a:solidFill>
                <a:srgbClr val="150C8E"/>
              </a:solidFill>
            </a:endParaRPr>
          </a:p>
          <a:p>
            <a:pPr>
              <a:buFont typeface="Wingdings" pitchFamily="2" charset="2"/>
              <a:buChar char="Ø"/>
            </a:pPr>
            <a:endParaRPr lang="en-US" sz="1800" dirty="0" smtClean="0">
              <a:solidFill>
                <a:srgbClr val="150C8E"/>
              </a:solidFill>
            </a:endParaRPr>
          </a:p>
          <a:p>
            <a:pPr eaLnBrk="1" hangingPunct="1">
              <a:buNone/>
            </a:pPr>
            <a:endParaRPr lang="en-ZA" sz="1800" dirty="0" smtClean="0"/>
          </a:p>
        </p:txBody>
      </p:sp>
      <p:sp>
        <p:nvSpPr>
          <p:cNvPr id="5" name="TextBox 4"/>
          <p:cNvSpPr txBox="1"/>
          <p:nvPr/>
        </p:nvSpPr>
        <p:spPr>
          <a:xfrm>
            <a:off x="251520" y="3284984"/>
            <a:ext cx="8640960" cy="3570208"/>
          </a:xfrm>
          <a:prstGeom prst="rect">
            <a:avLst/>
          </a:prstGeom>
          <a:noFill/>
        </p:spPr>
        <p:txBody>
          <a:bodyPr wrap="square" rtlCol="0">
            <a:spAutoFit/>
          </a:bodyPr>
          <a:lstStyle/>
          <a:p>
            <a:r>
              <a:rPr lang="en-US" b="1" dirty="0" err="1" smtClean="0"/>
              <a:t>Reductio</a:t>
            </a:r>
            <a:r>
              <a:rPr lang="en-US" b="1" dirty="0" smtClean="0"/>
              <a:t> ad absurdum</a:t>
            </a:r>
            <a:r>
              <a:rPr lang="en-US" dirty="0" smtClean="0"/>
              <a:t> (Latin: "reduction to the absurd") is a form of </a:t>
            </a:r>
            <a:r>
              <a:rPr lang="en-US" dirty="0" smtClean="0">
                <a:hlinkClick r:id="rId3" action="ppaction://hlinkfile" tooltip="Argument"/>
              </a:rPr>
              <a:t>argument</a:t>
            </a:r>
            <a:r>
              <a:rPr lang="en-US" dirty="0" smtClean="0"/>
              <a:t> in which a </a:t>
            </a:r>
            <a:r>
              <a:rPr lang="en-US" dirty="0" smtClean="0">
                <a:hlinkClick r:id="rId4" action="ppaction://hlinkfile" tooltip="Proposition (philosophy)"/>
              </a:rPr>
              <a:t>proposition</a:t>
            </a:r>
            <a:r>
              <a:rPr lang="en-US" dirty="0" smtClean="0"/>
              <a:t> is disproven by following its implications to a logical but absurd consequence.</a:t>
            </a:r>
            <a:r>
              <a:rPr lang="en-US" baseline="30000" dirty="0" smtClean="0">
                <a:hlinkClick r:id="rId5" action="ppaction://hlinkfile"/>
              </a:rPr>
              <a:t>[1]</a:t>
            </a:r>
            <a:endParaRPr lang="en-US" dirty="0" smtClean="0"/>
          </a:p>
          <a:p>
            <a:endParaRPr lang="en-US" dirty="0" smtClean="0"/>
          </a:p>
          <a:p>
            <a:r>
              <a:rPr lang="en-US" dirty="0" smtClean="0"/>
              <a:t>A particular kind of </a:t>
            </a:r>
            <a:r>
              <a:rPr lang="en-US" dirty="0" err="1" smtClean="0"/>
              <a:t>reductio</a:t>
            </a:r>
            <a:r>
              <a:rPr lang="en-US" dirty="0" smtClean="0"/>
              <a:t> ad absurdum, in its strictest sense, is </a:t>
            </a:r>
            <a:r>
              <a:rPr lang="en-US" dirty="0" smtClean="0">
                <a:hlinkClick r:id="rId6" action="ppaction://hlinkfile" tooltip="Proof by contradiction"/>
              </a:rPr>
              <a:t>proof by contradiction</a:t>
            </a:r>
            <a:r>
              <a:rPr lang="en-US" dirty="0" smtClean="0"/>
              <a:t> (also called indirect proof) where an assumption is proven false because it leads to a contradiction</a:t>
            </a:r>
          </a:p>
          <a:p>
            <a:endParaRPr lang="en-US" dirty="0" smtClean="0"/>
          </a:p>
          <a:p>
            <a:r>
              <a:rPr lang="en-US" dirty="0" smtClean="0"/>
              <a:t>In </a:t>
            </a:r>
            <a:r>
              <a:rPr lang="en-US" dirty="0" smtClean="0">
                <a:hlinkClick r:id="rId7" action="ppaction://hlinkfile" tooltip="Logic"/>
              </a:rPr>
              <a:t>logic</a:t>
            </a:r>
            <a:r>
              <a:rPr lang="en-US" dirty="0" smtClean="0"/>
              <a:t>, </a:t>
            </a:r>
            <a:r>
              <a:rPr lang="en-US" b="1" dirty="0" smtClean="0"/>
              <a:t>proof by contradiction</a:t>
            </a:r>
            <a:r>
              <a:rPr lang="en-US" dirty="0" smtClean="0"/>
              <a:t> is a form of </a:t>
            </a:r>
            <a:r>
              <a:rPr lang="en-US" dirty="0" smtClean="0">
                <a:hlinkClick r:id="rId8" action="ppaction://hlinkfile" tooltip="Mathematical proof"/>
              </a:rPr>
              <a:t>proof</a:t>
            </a:r>
            <a:r>
              <a:rPr lang="en-US" dirty="0" smtClean="0"/>
              <a:t> that establishes the </a:t>
            </a:r>
            <a:r>
              <a:rPr lang="en-US" dirty="0" smtClean="0">
                <a:hlinkClick r:id="rId9" action="ppaction://hlinkfile" tooltip="Truth"/>
              </a:rPr>
              <a:t>truth</a:t>
            </a:r>
            <a:r>
              <a:rPr lang="en-US" dirty="0" smtClean="0"/>
              <a:t> or </a:t>
            </a:r>
            <a:r>
              <a:rPr lang="en-US" dirty="0" smtClean="0">
                <a:hlinkClick r:id="rId10" action="ppaction://hlinkfile" tooltip="Validity"/>
              </a:rPr>
              <a:t>validity</a:t>
            </a:r>
            <a:r>
              <a:rPr lang="en-US" dirty="0" smtClean="0"/>
              <a:t> of a </a:t>
            </a:r>
            <a:r>
              <a:rPr lang="en-US" dirty="0" smtClean="0">
                <a:hlinkClick r:id="rId11" action="ppaction://hlinkfile" tooltip="Proposition"/>
              </a:rPr>
              <a:t>proposition</a:t>
            </a:r>
            <a:r>
              <a:rPr lang="en-US" dirty="0" smtClean="0"/>
              <a:t> by showing that the proposition being false would imply a </a:t>
            </a:r>
            <a:r>
              <a:rPr lang="en-US" dirty="0" smtClean="0">
                <a:hlinkClick r:id="rId12" action="ppaction://hlinkfile" tooltip="Contradiction"/>
              </a:rPr>
              <a:t>contradiction</a:t>
            </a:r>
            <a:r>
              <a:rPr lang="en-US" dirty="0" smtClean="0"/>
              <a:t>.</a:t>
            </a:r>
          </a:p>
          <a:p>
            <a:endParaRPr lang="en-ZA" sz="1400" dirty="0" smtClean="0"/>
          </a:p>
          <a:p>
            <a:r>
              <a:rPr lang="en-ZA" sz="1400" dirty="0" smtClean="0"/>
              <a:t>From Wikipedia</a:t>
            </a:r>
            <a:endParaRPr lang="en-US" sz="1400" dirty="0"/>
          </a:p>
        </p:txBody>
      </p:sp>
      <p:pic>
        <p:nvPicPr>
          <p:cNvPr id="2050" name="Picture 2"/>
          <p:cNvPicPr>
            <a:picLocks noChangeAspect="1" noChangeArrowheads="1"/>
          </p:cNvPicPr>
          <p:nvPr/>
        </p:nvPicPr>
        <p:blipFill>
          <a:blip r:embed="rId13" cstate="print"/>
          <a:srcRect/>
          <a:stretch>
            <a:fillRect/>
          </a:stretch>
        </p:blipFill>
        <p:spPr bwMode="auto">
          <a:xfrm>
            <a:off x="0" y="1340768"/>
            <a:ext cx="9143999"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2000"/>
                                        <p:tgtEl>
                                          <p:spTgt spid="41987">
                                            <p:txEl>
                                              <p:pRg st="0" end="0"/>
                                            </p:txEl>
                                          </p:spTgt>
                                        </p:tgtEl>
                                      </p:cBhvr>
                                    </p:animEffect>
                                  </p:childTnLst>
                                </p:cTn>
                              </p:par>
                            </p:childTnLst>
                          </p:cTn>
                        </p:par>
                        <p:par>
                          <p:cTn id="8" fill="hold">
                            <p:stCondLst>
                              <p:cond delay="2000"/>
                            </p:stCondLst>
                            <p:childTnLst>
                              <p:par>
                                <p:cTn id="9" presetID="10" presetClass="exit" presetSubtype="0" fill="hold" nodeType="afterEffect">
                                  <p:stCondLst>
                                    <p:cond delay="0"/>
                                  </p:stCondLst>
                                  <p:childTnLst>
                                    <p:animEffect transition="out" filter="fade">
                                      <p:cBhvr>
                                        <p:cTn id="10" dur="3000"/>
                                        <p:tgtEl>
                                          <p:spTgt spid="2050"/>
                                        </p:tgtEl>
                                      </p:cBhvr>
                                    </p:animEffect>
                                    <p:set>
                                      <p:cBhvr>
                                        <p:cTn id="11" dur="1" fill="hold">
                                          <p:stCondLst>
                                            <p:cond delay="2999"/>
                                          </p:stCondLst>
                                        </p:cTn>
                                        <p:tgtEl>
                                          <p:spTgt spid="2050"/>
                                        </p:tgtEl>
                                        <p:attrNameLst>
                                          <p:attrName>style.visibility</p:attrName>
                                        </p:attrNameLst>
                                      </p:cBhvr>
                                      <p:to>
                                        <p:strVal val="hidden"/>
                                      </p:to>
                                    </p:se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2000"/>
                                        <p:tgtEl>
                                          <p:spTgt spid="41987">
                                            <p:txEl>
                                              <p:pRg st="2" end="2"/>
                                            </p:txEl>
                                          </p:spTgt>
                                        </p:tgtEl>
                                      </p:cBhvr>
                                    </p:animEffect>
                                  </p:childTnLst>
                                </p:cTn>
                              </p:par>
                            </p:childTnLst>
                          </p:cTn>
                        </p:par>
                        <p:par>
                          <p:cTn id="16" fill="hold">
                            <p:stCondLst>
                              <p:cond delay="7000"/>
                            </p:stCondLst>
                            <p:childTnLst>
                              <p:par>
                                <p:cTn id="17" presetID="10" presetClass="entr" presetSubtype="0" fill="hold" nodeType="after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Effect transition="in" filter="fade">
                                      <p:cBhvr>
                                        <p:cTn id="19" dur="2000"/>
                                        <p:tgtEl>
                                          <p:spTgt spid="41987">
                                            <p:txEl>
                                              <p:pRg st="4" end="4"/>
                                            </p:txEl>
                                          </p:spTgt>
                                        </p:tgtEl>
                                      </p:cBhvr>
                                    </p:animEffect>
                                  </p:childTnLst>
                                </p:cTn>
                              </p:par>
                            </p:childTnLst>
                          </p:cTn>
                        </p:par>
                        <p:par>
                          <p:cTn id="20" fill="hold">
                            <p:stCondLst>
                              <p:cond delay="9000"/>
                            </p:stCondLst>
                            <p:childTnLst>
                              <p:par>
                                <p:cTn id="21" presetID="10" presetClass="entr" presetSubtype="0" fill="hold"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2000"/>
                                        <p:tgtEl>
                                          <p:spTgt spid="5">
                                            <p:txEl>
                                              <p:pRg st="0" end="0"/>
                                            </p:txEl>
                                          </p:spTgt>
                                        </p:tgtEl>
                                      </p:cBhvr>
                                    </p:animEffect>
                                  </p:childTnLst>
                                </p:cTn>
                              </p:par>
                            </p:childTnLst>
                          </p:cTn>
                        </p:par>
                        <p:par>
                          <p:cTn id="24" fill="hold">
                            <p:stCondLst>
                              <p:cond delay="11000"/>
                            </p:stCondLst>
                            <p:childTnLst>
                              <p:par>
                                <p:cTn id="25" presetID="10" presetClass="entr" presetSubtype="0" fill="hold"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2000"/>
                                        <p:tgtEl>
                                          <p:spTgt spid="5">
                                            <p:txEl>
                                              <p:pRg st="6" end="6"/>
                                            </p:txEl>
                                          </p:spTgt>
                                        </p:tgtEl>
                                      </p:cBhvr>
                                    </p:animEffect>
                                  </p:childTnLst>
                                </p:cTn>
                              </p:par>
                            </p:childTnLst>
                          </p:cTn>
                        </p:par>
                        <p:par>
                          <p:cTn id="28" fill="hold">
                            <p:stCondLst>
                              <p:cond delay="13000"/>
                            </p:stCondLst>
                            <p:childTnLst>
                              <p:par>
                                <p:cTn id="29" presetID="10" presetClass="entr" presetSubtype="0" fill="hold" nodeType="after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2000"/>
                                        <p:tgtEl>
                                          <p:spTgt spid="5">
                                            <p:txEl>
                                              <p:pRg st="2" end="2"/>
                                            </p:txEl>
                                          </p:spTgt>
                                        </p:tgtEl>
                                      </p:cBhvr>
                                    </p:animEffect>
                                  </p:childTnLst>
                                </p:cTn>
                              </p:par>
                            </p:childTnLst>
                          </p:cTn>
                        </p:par>
                        <p:par>
                          <p:cTn id="32" fill="hold">
                            <p:stCondLst>
                              <p:cond delay="15000"/>
                            </p:stCondLst>
                            <p:childTnLst>
                              <p:par>
                                <p:cTn id="33" presetID="10" presetClass="entr" presetSubtype="0" fill="hold" nodeType="after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Credentials</a:t>
            </a:r>
            <a:br>
              <a:rPr lang="en-ZA" sz="2400" b="1" dirty="0" smtClean="0">
                <a:solidFill>
                  <a:srgbClr val="002060"/>
                </a:solidFill>
              </a:rPr>
            </a:br>
            <a:r>
              <a:rPr lang="en-ZA" sz="2400" b="1" dirty="0" smtClean="0">
                <a:solidFill>
                  <a:srgbClr val="002060"/>
                </a:solidFill>
              </a:rPr>
              <a:t>Employment</a:t>
            </a:r>
          </a:p>
        </p:txBody>
      </p:sp>
      <p:sp>
        <p:nvSpPr>
          <p:cNvPr id="41987" name="Rectangle 3"/>
          <p:cNvSpPr>
            <a:spLocks noGrp="1" noChangeArrowheads="1"/>
          </p:cNvSpPr>
          <p:nvPr>
            <p:ph type="body" idx="1"/>
          </p:nvPr>
        </p:nvSpPr>
        <p:spPr>
          <a:xfrm>
            <a:off x="457200" y="1903433"/>
            <a:ext cx="8229600" cy="4525963"/>
          </a:xfrm>
        </p:spPr>
        <p:txBody>
          <a:bodyPr/>
          <a:lstStyle/>
          <a:p>
            <a:pPr>
              <a:buFont typeface="Wingdings" pitchFamily="2" charset="2"/>
              <a:buChar char="Ø"/>
            </a:pPr>
            <a:endParaRPr lang="en-US" sz="1800" dirty="0" smtClean="0">
              <a:solidFill>
                <a:srgbClr val="150C8E"/>
              </a:solidFill>
            </a:endParaRPr>
          </a:p>
          <a:p>
            <a:pPr eaLnBrk="1" hangingPunct="1">
              <a:buNone/>
            </a:pPr>
            <a:endParaRPr lang="en-ZA" sz="1800" dirty="0" smtClean="0"/>
          </a:p>
        </p:txBody>
      </p:sp>
      <p:sp>
        <p:nvSpPr>
          <p:cNvPr id="4" name="Rectangle 3"/>
          <p:cNvSpPr txBox="1">
            <a:spLocks noChangeArrowheads="1"/>
          </p:cNvSpPr>
          <p:nvPr/>
        </p:nvSpPr>
        <p:spPr>
          <a:xfrm>
            <a:off x="395536" y="1556792"/>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en-ZA" sz="1800" b="0" i="0" u="none" strike="noStrike" kern="1200" cap="none" spc="0" normalizeH="0" baseline="0" noProof="0" dirty="0" smtClean="0">
                <a:ln>
                  <a:noFill/>
                </a:ln>
                <a:solidFill>
                  <a:srgbClr val="150C8E"/>
                </a:solidFill>
                <a:effectLst/>
                <a:uLnTx/>
                <a:uFillTx/>
                <a:latin typeface="+mn-lt"/>
                <a:ea typeface="+mn-ea"/>
                <a:cs typeface="+mn-cs"/>
              </a:rPr>
              <a:t>Fathers investment consultancy specializing in South African Gold Shares, developed</a:t>
            </a:r>
            <a:r>
              <a:rPr kumimoji="0" lang="en-ZA" sz="1800" b="0" i="0" u="none" strike="noStrike" kern="1200" cap="none" spc="0" normalizeH="0" noProof="0" dirty="0" smtClean="0">
                <a:ln>
                  <a:noFill/>
                </a:ln>
                <a:solidFill>
                  <a:srgbClr val="150C8E"/>
                </a:solidFill>
                <a:effectLst/>
                <a:uLnTx/>
                <a:uFillTx/>
                <a:latin typeface="+mn-lt"/>
                <a:ea typeface="+mn-ea"/>
                <a:cs typeface="+mn-cs"/>
              </a:rPr>
              <a:t> economic models of all South African Gold Mines, fundamental understanding of the economics and mechanics of Gold Mining</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endParaRPr lang="en-ZA" baseline="0" dirty="0" smtClean="0">
              <a:solidFill>
                <a:srgbClr val="150C8E"/>
              </a:solidFill>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en-ZA" sz="1800" b="0" i="0" u="none" strike="noStrike" kern="1200" cap="none" spc="0" normalizeH="0" noProof="0" dirty="0" smtClean="0">
                <a:ln>
                  <a:noFill/>
                </a:ln>
                <a:solidFill>
                  <a:srgbClr val="150C8E"/>
                </a:solidFill>
                <a:effectLst/>
                <a:uLnTx/>
                <a:uFillTx/>
                <a:latin typeface="+mn-lt"/>
                <a:ea typeface="+mn-ea"/>
                <a:cs typeface="+mn-cs"/>
              </a:rPr>
              <a:t>International Mining and Geotechnical engineering consultancy, mine design, slope stability, developed Dragline Hazard  Management approach, mines throughout </a:t>
            </a:r>
            <a:r>
              <a:rPr kumimoji="0" lang="en-ZA" sz="1800" b="0" i="0" u="none" strike="noStrike" kern="1200" cap="none" spc="0" normalizeH="0" noProof="0" dirty="0" err="1" smtClean="0">
                <a:ln>
                  <a:noFill/>
                </a:ln>
                <a:solidFill>
                  <a:srgbClr val="150C8E"/>
                </a:solidFill>
                <a:effectLst/>
                <a:uLnTx/>
                <a:uFillTx/>
                <a:latin typeface="+mn-lt"/>
                <a:ea typeface="+mn-ea"/>
                <a:cs typeface="+mn-cs"/>
              </a:rPr>
              <a:t>Souther</a:t>
            </a:r>
            <a:r>
              <a:rPr lang="en-ZA" dirty="0" smtClean="0">
                <a:solidFill>
                  <a:srgbClr val="150C8E"/>
                </a:solidFill>
              </a:rPr>
              <a:t>n Africa</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endParaRPr kumimoji="0" lang="en-ZA" sz="1800" b="0" i="0" u="none" strike="noStrike" kern="1200" cap="none" spc="0" normalizeH="0" baseline="0" noProof="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lang="en-ZA" dirty="0" smtClean="0">
                <a:solidFill>
                  <a:srgbClr val="150C8E"/>
                </a:solidFill>
              </a:rPr>
              <a:t>Own management consultancy</a:t>
            </a:r>
          </a:p>
          <a:p>
            <a:pPr marL="342900" marR="0" lvl="0" indent="-342900" algn="l" defTabSz="914400" rtl="0" eaLnBrk="1" fontAlgn="auto" latinLnBrk="0" hangingPunct="1">
              <a:lnSpc>
                <a:spcPct val="100000"/>
              </a:lnSpc>
              <a:spcBef>
                <a:spcPct val="20000"/>
              </a:spcBef>
              <a:spcAft>
                <a:spcPts val="0"/>
              </a:spcAft>
              <a:buClrTx/>
              <a:buSzTx/>
              <a:tabLst/>
              <a:defRPr/>
            </a:pPr>
            <a:r>
              <a:rPr lang="en-ZA" dirty="0" smtClean="0">
                <a:solidFill>
                  <a:srgbClr val="150C8E"/>
                </a:solidFill>
              </a:rPr>
              <a:t>     – the strategic application</a:t>
            </a:r>
          </a:p>
          <a:p>
            <a:pPr marL="342900" marR="0" lvl="0" indent="-342900" algn="l" defTabSz="914400" rtl="0" eaLnBrk="1" fontAlgn="auto" latinLnBrk="0" hangingPunct="1">
              <a:lnSpc>
                <a:spcPct val="100000"/>
              </a:lnSpc>
              <a:spcBef>
                <a:spcPct val="20000"/>
              </a:spcBef>
              <a:spcAft>
                <a:spcPts val="0"/>
              </a:spcAft>
              <a:buClrTx/>
              <a:buSzTx/>
              <a:tabLst/>
              <a:defRPr/>
            </a:pPr>
            <a:r>
              <a:rPr lang="en-ZA" dirty="0" smtClean="0">
                <a:solidFill>
                  <a:srgbClr val="150C8E"/>
                </a:solidFill>
              </a:rPr>
              <a:t>        of Information Technology</a:t>
            </a:r>
            <a:endParaRPr kumimoji="0" lang="en-US" sz="1800" b="0" i="0" u="none" strike="noStrike" kern="1200" cap="none" spc="0" normalizeH="0" baseline="0" noProof="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1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5156200" y="4203700"/>
            <a:ext cx="3987800" cy="26543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1619672" y="5340450"/>
            <a:ext cx="1898551" cy="151754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2000"/>
                                        <p:tgtEl>
                                          <p:spTgt spid="4">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2000"/>
                                        <p:tgtEl>
                                          <p:spTgt spid="1026"/>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20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2000"/>
                                        <p:tgtEl>
                                          <p:spTgt spid="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2000"/>
                                        <p:tgtEl>
                                          <p:spTgt spid="4">
                                            <p:txEl>
                                              <p:pRg st="6" end="6"/>
                                            </p:txEl>
                                          </p:spTgt>
                                        </p:tgtEl>
                                      </p:cBhvr>
                                    </p:animEffect>
                                  </p:childTnLst>
                                </p:cTn>
                              </p:par>
                            </p:childTnLst>
                          </p:cTn>
                        </p:par>
                        <p:par>
                          <p:cTn id="26" fill="hold">
                            <p:stCondLst>
                              <p:cond delay="8000"/>
                            </p:stCondLst>
                            <p:childTnLst>
                              <p:par>
                                <p:cTn id="27" presetID="10" presetClass="entr" presetSubtype="0" fill="hold" nodeType="after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fade">
                                      <p:cBhvr>
                                        <p:cTn id="29"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Credentials</a:t>
            </a:r>
            <a:br>
              <a:rPr lang="en-ZA" sz="2400" b="1" dirty="0" smtClean="0">
                <a:solidFill>
                  <a:srgbClr val="002060"/>
                </a:solidFill>
              </a:rPr>
            </a:br>
            <a:r>
              <a:rPr lang="en-ZA" sz="2400" b="1" dirty="0" smtClean="0">
                <a:solidFill>
                  <a:srgbClr val="002060"/>
                </a:solidFill>
              </a:rPr>
              <a:t>Professional</a:t>
            </a:r>
          </a:p>
        </p:txBody>
      </p:sp>
      <p:sp>
        <p:nvSpPr>
          <p:cNvPr id="41987" name="Rectangle 3"/>
          <p:cNvSpPr>
            <a:spLocks noGrp="1" noChangeArrowheads="1"/>
          </p:cNvSpPr>
          <p:nvPr>
            <p:ph type="body" idx="1"/>
          </p:nvPr>
        </p:nvSpPr>
        <p:spPr>
          <a:xfrm>
            <a:off x="457200" y="1903433"/>
            <a:ext cx="8229600" cy="4525963"/>
          </a:xfrm>
        </p:spPr>
        <p:txBody>
          <a:bodyPr/>
          <a:lstStyle/>
          <a:p>
            <a:pPr>
              <a:buFont typeface="Wingdings" pitchFamily="2" charset="2"/>
              <a:buChar char="Ø"/>
            </a:pPr>
            <a:endParaRPr lang="en-US" sz="1800" dirty="0" smtClean="0">
              <a:solidFill>
                <a:srgbClr val="150C8E"/>
              </a:solidFill>
            </a:endParaRPr>
          </a:p>
          <a:p>
            <a:pPr eaLnBrk="1" hangingPunct="1">
              <a:buNone/>
            </a:pPr>
            <a:endParaRPr lang="en-ZA" sz="1800" dirty="0" smtClean="0"/>
          </a:p>
        </p:txBody>
      </p:sp>
      <p:sp>
        <p:nvSpPr>
          <p:cNvPr id="4" name="Rectangle 3"/>
          <p:cNvSpPr txBox="1">
            <a:spLocks noChangeArrowheads="1"/>
          </p:cNvSpPr>
          <p:nvPr/>
        </p:nvSpPr>
        <p:spPr>
          <a:xfrm>
            <a:off x="179512" y="1484784"/>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lang="en-ZA" dirty="0" smtClean="0">
                <a:solidFill>
                  <a:srgbClr val="150C8E"/>
                </a:solidFill>
              </a:rPr>
              <a:t>Member of the South African Institution of Civil Engineering</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endParaRPr kumimoji="0" lang="en-ZA" sz="1800" b="0" i="0" u="none" strike="noStrike" kern="1200" cap="none" spc="0" normalizeH="0" baseline="0" noProof="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lang="en-ZA" dirty="0" smtClean="0">
                <a:solidFill>
                  <a:srgbClr val="150C8E"/>
                </a:solidFill>
              </a:rPr>
              <a:t>Member of the South African Institute of Mining and Metallurgy</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endParaRPr kumimoji="0" lang="en-ZA" sz="1800" b="0" i="0" u="none" strike="noStrike" kern="1200" cap="none" spc="0" normalizeH="0" baseline="0" noProof="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lang="en-ZA" dirty="0" smtClean="0">
                <a:solidFill>
                  <a:srgbClr val="150C8E"/>
                </a:solidFill>
              </a:rPr>
              <a:t>Member of the Society for Professional Engineers</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endParaRPr kumimoji="0" lang="en-ZA" sz="1800" b="0" i="0" u="none" strike="noStrike" kern="1200" cap="none" spc="0" normalizeH="0" baseline="0" noProof="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lang="en-ZA" dirty="0" smtClean="0">
                <a:solidFill>
                  <a:srgbClr val="150C8E"/>
                </a:solidFill>
              </a:rPr>
              <a:t>Registered as a Professional Engineer with the</a:t>
            </a:r>
          </a:p>
          <a:p>
            <a:pPr marL="342900" marR="0" lvl="0" indent="-342900" algn="l" defTabSz="914400" rtl="0" eaLnBrk="1" fontAlgn="auto" latinLnBrk="0" hangingPunct="1">
              <a:lnSpc>
                <a:spcPct val="100000"/>
              </a:lnSpc>
              <a:spcBef>
                <a:spcPct val="20000"/>
              </a:spcBef>
              <a:spcAft>
                <a:spcPts val="0"/>
              </a:spcAft>
              <a:buClrTx/>
              <a:buSzTx/>
              <a:tabLst/>
              <a:defRPr/>
            </a:pPr>
            <a:r>
              <a:rPr lang="en-ZA" dirty="0" smtClean="0">
                <a:solidFill>
                  <a:srgbClr val="150C8E"/>
                </a:solidFill>
              </a:rPr>
              <a:t>     Engineering Council of South Africa</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endParaRPr kumimoji="0" lang="en-ZA" sz="1800" b="0" i="0" u="none" strike="noStrike" kern="1200" cap="none" spc="0" normalizeH="0" baseline="0" noProof="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lang="en-ZA" dirty="0" smtClean="0">
                <a:solidFill>
                  <a:srgbClr val="150C8E"/>
                </a:solidFill>
              </a:rPr>
              <a:t>Professional Member of the </a:t>
            </a:r>
          </a:p>
          <a:p>
            <a:pPr marL="342900" marR="0" lvl="0" indent="-342900" algn="l" defTabSz="914400" rtl="0" eaLnBrk="1" fontAlgn="auto" latinLnBrk="0" hangingPunct="1">
              <a:lnSpc>
                <a:spcPct val="100000"/>
              </a:lnSpc>
              <a:spcBef>
                <a:spcPct val="20000"/>
              </a:spcBef>
              <a:spcAft>
                <a:spcPts val="0"/>
              </a:spcAft>
              <a:buClrTx/>
              <a:buSzTx/>
              <a:tabLst/>
              <a:defRPr/>
            </a:pPr>
            <a:r>
              <a:rPr lang="en-ZA" dirty="0" smtClean="0">
                <a:solidFill>
                  <a:srgbClr val="150C8E"/>
                </a:solidFill>
              </a:rPr>
              <a:t>     Professional Speakers Association of</a:t>
            </a:r>
          </a:p>
          <a:p>
            <a:pPr marL="342900" marR="0" lvl="0" indent="-342900" algn="l" defTabSz="914400" rtl="0" eaLnBrk="1" fontAlgn="auto" latinLnBrk="0" hangingPunct="1">
              <a:lnSpc>
                <a:spcPct val="100000"/>
              </a:lnSpc>
              <a:spcBef>
                <a:spcPct val="20000"/>
              </a:spcBef>
              <a:spcAft>
                <a:spcPts val="0"/>
              </a:spcAft>
              <a:buClrTx/>
              <a:buSzTx/>
              <a:tabLst/>
              <a:defRPr/>
            </a:pPr>
            <a:r>
              <a:rPr lang="en-ZA" dirty="0" smtClean="0">
                <a:solidFill>
                  <a:srgbClr val="150C8E"/>
                </a:solidFill>
              </a:rPr>
              <a:t>     Southern Africa</a:t>
            </a:r>
            <a:endParaRPr kumimoji="0" lang="en-ZA" sz="1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4100" name="Picture 4"/>
          <p:cNvPicPr>
            <a:picLocks noChangeAspect="1" noChangeArrowheads="1"/>
          </p:cNvPicPr>
          <p:nvPr/>
        </p:nvPicPr>
        <p:blipFill>
          <a:blip r:embed="rId3" cstate="print"/>
          <a:srcRect/>
          <a:stretch>
            <a:fillRect/>
          </a:stretch>
        </p:blipFill>
        <p:spPr bwMode="auto">
          <a:xfrm>
            <a:off x="6403344" y="2996952"/>
            <a:ext cx="2740655" cy="3861048"/>
          </a:xfrm>
          <a:prstGeom prst="rect">
            <a:avLst/>
          </a:prstGeom>
          <a:noFill/>
          <a:ln w="9525">
            <a:noFill/>
            <a:miter lim="800000"/>
            <a:headEnd/>
            <a:tailEnd/>
          </a:ln>
          <a:effectLst/>
        </p:spPr>
      </p:pic>
      <p:sp>
        <p:nvSpPr>
          <p:cNvPr id="8" name="Rectangle 7"/>
          <p:cNvSpPr/>
          <p:nvPr/>
        </p:nvSpPr>
        <p:spPr>
          <a:xfrm>
            <a:off x="6444208" y="2996952"/>
            <a:ext cx="2699792" cy="3861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1" name="Picture 5"/>
          <p:cNvPicPr>
            <a:picLocks noChangeAspect="1" noChangeArrowheads="1"/>
          </p:cNvPicPr>
          <p:nvPr/>
        </p:nvPicPr>
        <p:blipFill>
          <a:blip r:embed="rId4" cstate="print"/>
          <a:srcRect/>
          <a:stretch>
            <a:fillRect/>
          </a:stretch>
        </p:blipFill>
        <p:spPr bwMode="auto">
          <a:xfrm>
            <a:off x="4876800" y="3800475"/>
            <a:ext cx="4267200" cy="3057525"/>
          </a:xfrm>
          <a:prstGeom prst="rect">
            <a:avLst/>
          </a:prstGeom>
          <a:noFill/>
          <a:ln w="9525">
            <a:noFill/>
            <a:miter lim="800000"/>
            <a:headEnd/>
            <a:tailEnd/>
          </a:ln>
          <a:effectLst/>
        </p:spPr>
      </p:pic>
      <p:sp>
        <p:nvSpPr>
          <p:cNvPr id="10" name="Rectangle 9"/>
          <p:cNvSpPr/>
          <p:nvPr/>
        </p:nvSpPr>
        <p:spPr>
          <a:xfrm>
            <a:off x="4932040" y="3789040"/>
            <a:ext cx="4211960" cy="3068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p:cNvPicPr>
            <a:picLocks noChangeAspect="1" noChangeArrowheads="1"/>
          </p:cNvPicPr>
          <p:nvPr/>
        </p:nvPicPr>
        <p:blipFill>
          <a:blip r:embed="rId5" cstate="print"/>
          <a:srcRect/>
          <a:stretch>
            <a:fillRect/>
          </a:stretch>
        </p:blipFill>
        <p:spPr bwMode="auto">
          <a:xfrm>
            <a:off x="6057900" y="2590800"/>
            <a:ext cx="3086100" cy="4267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2000"/>
                                        <p:tgtEl>
                                          <p:spTgt spid="4">
                                            <p:txEl>
                                              <p:pRg st="2" end="2"/>
                                            </p:txEl>
                                          </p:spTgt>
                                        </p:tgtEl>
                                      </p:cBhvr>
                                    </p:animEffect>
                                  </p:childTnLst>
                                </p:cTn>
                              </p:par>
                            </p:childTnLst>
                          </p:cTn>
                        </p:par>
                        <p:par>
                          <p:cTn id="12" fill="hold">
                            <p:stCondLst>
                              <p:cond delay="4000"/>
                            </p:stCondLst>
                            <p:childTnLst>
                              <p:par>
                                <p:cTn id="13" presetID="10" presetClass="exit" presetSubtype="0" fill="hold" nodeType="afterEffect">
                                  <p:stCondLst>
                                    <p:cond delay="0"/>
                                  </p:stCondLst>
                                  <p:childTnLst>
                                    <p:animEffect transition="out" filter="fade">
                                      <p:cBhvr>
                                        <p:cTn id="14" dur="2000"/>
                                        <p:tgtEl>
                                          <p:spTgt spid="4102"/>
                                        </p:tgtEl>
                                      </p:cBhvr>
                                    </p:animEffect>
                                    <p:set>
                                      <p:cBhvr>
                                        <p:cTn id="15" dur="1" fill="hold">
                                          <p:stCondLst>
                                            <p:cond delay="1999"/>
                                          </p:stCondLst>
                                        </p:cTn>
                                        <p:tgtEl>
                                          <p:spTgt spid="4102"/>
                                        </p:tgtEl>
                                        <p:attrNameLst>
                                          <p:attrName>style.visibility</p:attrName>
                                        </p:attrNameLst>
                                      </p:cBhvr>
                                      <p:to>
                                        <p:strVal val="hidden"/>
                                      </p:to>
                                    </p:set>
                                  </p:childTnLst>
                                </p:cTn>
                              </p:par>
                            </p:childTnLst>
                          </p:cTn>
                        </p:par>
                        <p:par>
                          <p:cTn id="16" fill="hold">
                            <p:stCondLst>
                              <p:cond delay="6000"/>
                            </p:stCondLst>
                            <p:childTnLst>
                              <p:par>
                                <p:cTn id="17" presetID="10" presetClass="exit" presetSubtype="0" fill="hold" grpId="0" nodeType="after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2000"/>
                                        <p:tgtEl>
                                          <p:spTgt spid="4">
                                            <p:txEl>
                                              <p:pRg st="4" end="4"/>
                                            </p:txEl>
                                          </p:spTgt>
                                        </p:tgtEl>
                                      </p:cBhvr>
                                    </p:animEffect>
                                  </p:childTnLst>
                                </p:cTn>
                              </p:par>
                            </p:childTnLst>
                          </p:cTn>
                        </p:par>
                        <p:par>
                          <p:cTn id="24" fill="hold">
                            <p:stCondLst>
                              <p:cond delay="10000"/>
                            </p:stCondLst>
                            <p:childTnLst>
                              <p:par>
                                <p:cTn id="25" presetID="10" presetClass="exit" presetSubtype="0" fill="hold" nodeType="afterEffect">
                                  <p:stCondLst>
                                    <p:cond delay="0"/>
                                  </p:stCondLst>
                                  <p:childTnLst>
                                    <p:animEffect transition="out" filter="fade">
                                      <p:cBhvr>
                                        <p:cTn id="26" dur="2000"/>
                                        <p:tgtEl>
                                          <p:spTgt spid="4101"/>
                                        </p:tgtEl>
                                      </p:cBhvr>
                                    </p:animEffect>
                                    <p:set>
                                      <p:cBhvr>
                                        <p:cTn id="27" dur="1" fill="hold">
                                          <p:stCondLst>
                                            <p:cond delay="1999"/>
                                          </p:stCondLst>
                                        </p:cTn>
                                        <p:tgtEl>
                                          <p:spTgt spid="4101"/>
                                        </p:tgtEl>
                                        <p:attrNameLst>
                                          <p:attrName>style.visibility</p:attrName>
                                        </p:attrNameLst>
                                      </p:cBhvr>
                                      <p:to>
                                        <p:strVal val="hidden"/>
                                      </p:to>
                                    </p:se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2000"/>
                                        <p:tgtEl>
                                          <p:spTgt spid="4">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2000"/>
                                        <p:tgtEl>
                                          <p:spTgt spid="4">
                                            <p:txEl>
                                              <p:pRg st="7" end="7"/>
                                            </p:txEl>
                                          </p:spTgt>
                                        </p:tgtEl>
                                      </p:cBhvr>
                                    </p:animEffect>
                                  </p:childTnLst>
                                </p:cTn>
                              </p:par>
                            </p:childTnLst>
                          </p:cTn>
                        </p:par>
                        <p:par>
                          <p:cTn id="35" fill="hold">
                            <p:stCondLst>
                              <p:cond delay="14000"/>
                            </p:stCondLst>
                            <p:childTnLst>
                              <p:par>
                                <p:cTn id="36" presetID="10" presetClass="exit" presetSubtype="0" fill="hold" grpId="0" nodeType="afterEffect">
                                  <p:stCondLst>
                                    <p:cond delay="0"/>
                                  </p:stCondLst>
                                  <p:childTnLst>
                                    <p:animEffect transition="out" filter="fade">
                                      <p:cBhvr>
                                        <p:cTn id="37" dur="2000"/>
                                        <p:tgtEl>
                                          <p:spTgt spid="8"/>
                                        </p:tgtEl>
                                      </p:cBhvr>
                                    </p:animEffect>
                                    <p:set>
                                      <p:cBhvr>
                                        <p:cTn id="38" dur="1" fill="hold">
                                          <p:stCondLst>
                                            <p:cond delay="1999"/>
                                          </p:stCondLst>
                                        </p:cTn>
                                        <p:tgtEl>
                                          <p:spTgt spid="8"/>
                                        </p:tgtEl>
                                        <p:attrNameLst>
                                          <p:attrName>style.visibility</p:attrName>
                                        </p:attrNameLst>
                                      </p:cBhvr>
                                      <p:to>
                                        <p:strVal val="hidden"/>
                                      </p:to>
                                    </p:set>
                                  </p:childTnLst>
                                </p:cTn>
                              </p:par>
                            </p:childTnLst>
                          </p:cTn>
                        </p:par>
                        <p:par>
                          <p:cTn id="39" fill="hold">
                            <p:stCondLst>
                              <p:cond delay="16000"/>
                            </p:stCondLst>
                            <p:childTnLst>
                              <p:par>
                                <p:cTn id="40" presetID="10" presetClass="entr" presetSubtype="0" fill="hold" nodeType="after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2000"/>
                                        <p:tgtEl>
                                          <p:spTgt spid="4">
                                            <p:txEl>
                                              <p:pRg st="9" end="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Effect transition="in" filter="fade">
                                      <p:cBhvr>
                                        <p:cTn id="45" dur="2000"/>
                                        <p:tgtEl>
                                          <p:spTgt spid="4">
                                            <p:txEl>
                                              <p:pRg st="10" end="1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4">
                                            <p:txEl>
                                              <p:pRg st="11" end="11"/>
                                            </p:txEl>
                                          </p:spTgt>
                                        </p:tgtEl>
                                        <p:attrNameLst>
                                          <p:attrName>style.visibility</p:attrName>
                                        </p:attrNameLst>
                                      </p:cBhvr>
                                      <p:to>
                                        <p:strVal val="visible"/>
                                      </p:to>
                                    </p:set>
                                    <p:animEffect transition="in" filter="fade">
                                      <p:cBhvr>
                                        <p:cTn id="48" dur="20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Engineering </a:t>
            </a:r>
            <a:r>
              <a:rPr lang="en-ZA" sz="2400" b="1" dirty="0" err="1" smtClean="0">
                <a:solidFill>
                  <a:srgbClr val="002060"/>
                </a:solidFill>
              </a:rPr>
              <a:t>geotechnics</a:t>
            </a:r>
            <a:r>
              <a:rPr lang="en-ZA" sz="2400" b="1" dirty="0" smtClean="0">
                <a:solidFill>
                  <a:srgbClr val="002060"/>
                </a:solidFill>
              </a:rPr>
              <a:t> and geology</a:t>
            </a:r>
          </a:p>
        </p:txBody>
      </p:sp>
      <p:sp>
        <p:nvSpPr>
          <p:cNvPr id="41987" name="Rectangle 3"/>
          <p:cNvSpPr>
            <a:spLocks noGrp="1" noChangeArrowheads="1"/>
          </p:cNvSpPr>
          <p:nvPr>
            <p:ph type="body" idx="1"/>
          </p:nvPr>
        </p:nvSpPr>
        <p:spPr>
          <a:xfrm>
            <a:off x="323528" y="1340768"/>
            <a:ext cx="8229600" cy="5256584"/>
          </a:xfrm>
        </p:spPr>
        <p:txBody>
          <a:bodyPr>
            <a:noAutofit/>
          </a:bodyPr>
          <a:lstStyle/>
          <a:p>
            <a:pPr>
              <a:buFont typeface="Wingdings" pitchFamily="2" charset="2"/>
              <a:buChar char="Ø"/>
            </a:pPr>
            <a:r>
              <a:rPr lang="en-US" sz="1600" dirty="0" smtClean="0">
                <a:solidFill>
                  <a:srgbClr val="150C8E"/>
                </a:solidFill>
              </a:rPr>
              <a:t>Geology a childhood interest that remains to this day</a:t>
            </a:r>
          </a:p>
          <a:p>
            <a:pPr>
              <a:buFont typeface="Wingdings" pitchFamily="2" charset="2"/>
              <a:buChar char="Ø"/>
            </a:pPr>
            <a:endParaRPr lang="en-US" sz="1600" dirty="0" smtClean="0">
              <a:solidFill>
                <a:srgbClr val="150C8E"/>
              </a:solidFill>
            </a:endParaRPr>
          </a:p>
          <a:p>
            <a:pPr>
              <a:buFont typeface="Wingdings" pitchFamily="2" charset="2"/>
              <a:buChar char="Ø"/>
            </a:pPr>
            <a:r>
              <a:rPr lang="en-US" sz="1600" dirty="0" smtClean="0">
                <a:solidFill>
                  <a:srgbClr val="150C8E"/>
                </a:solidFill>
              </a:rPr>
              <a:t>Fathers best friend a mining engineer</a:t>
            </a:r>
          </a:p>
          <a:p>
            <a:pPr>
              <a:buFont typeface="Wingdings" pitchFamily="2" charset="2"/>
              <a:buChar char="Ø"/>
            </a:pPr>
            <a:endParaRPr lang="en-US" sz="1600" dirty="0" smtClean="0">
              <a:solidFill>
                <a:srgbClr val="150C8E"/>
              </a:solidFill>
            </a:endParaRPr>
          </a:p>
          <a:p>
            <a:pPr>
              <a:buFont typeface="Wingdings" pitchFamily="2" charset="2"/>
              <a:buChar char="Ø"/>
            </a:pPr>
            <a:r>
              <a:rPr lang="en-US" sz="1600" dirty="0" smtClean="0">
                <a:solidFill>
                  <a:srgbClr val="150C8E"/>
                </a:solidFill>
              </a:rPr>
              <a:t>Down diverse types of mine</a:t>
            </a:r>
          </a:p>
          <a:p>
            <a:pPr>
              <a:buFont typeface="Wingdings" pitchFamily="2" charset="2"/>
              <a:buChar char="Ø"/>
            </a:pPr>
            <a:endParaRPr lang="en-US" sz="1600" dirty="0" smtClean="0">
              <a:solidFill>
                <a:srgbClr val="150C8E"/>
              </a:solidFill>
            </a:endParaRPr>
          </a:p>
          <a:p>
            <a:pPr>
              <a:buFont typeface="Wingdings" pitchFamily="2" charset="2"/>
              <a:buChar char="Ø"/>
            </a:pPr>
            <a:r>
              <a:rPr lang="en-ZA" sz="1600" dirty="0" smtClean="0">
                <a:solidFill>
                  <a:srgbClr val="150C8E"/>
                </a:solidFill>
              </a:rPr>
              <a:t>Geology at University with particular emphasis on the</a:t>
            </a:r>
          </a:p>
          <a:p>
            <a:pPr>
              <a:buNone/>
            </a:pPr>
            <a:r>
              <a:rPr lang="en-ZA" sz="1600" dirty="0" smtClean="0">
                <a:solidFill>
                  <a:srgbClr val="150C8E"/>
                </a:solidFill>
              </a:rPr>
              <a:t>     Witwatersrand</a:t>
            </a:r>
            <a:endParaRPr lang="en-US" sz="1600" dirty="0" smtClean="0">
              <a:solidFill>
                <a:srgbClr val="150C8E"/>
              </a:solidFill>
            </a:endParaRPr>
          </a:p>
          <a:p>
            <a:pPr>
              <a:buFont typeface="Wingdings" pitchFamily="2" charset="2"/>
              <a:buChar char="Ø"/>
            </a:pPr>
            <a:endParaRPr lang="en-US" sz="1600" dirty="0" smtClean="0">
              <a:solidFill>
                <a:srgbClr val="150C8E"/>
              </a:solidFill>
            </a:endParaRPr>
          </a:p>
          <a:p>
            <a:pPr>
              <a:buFont typeface="Wingdings" pitchFamily="2" charset="2"/>
              <a:buChar char="Ø"/>
            </a:pPr>
            <a:r>
              <a:rPr lang="en-ZA" sz="1600" dirty="0" smtClean="0">
                <a:solidFill>
                  <a:srgbClr val="150C8E"/>
                </a:solidFill>
              </a:rPr>
              <a:t>PhD in Materials Science and </a:t>
            </a:r>
            <a:r>
              <a:rPr lang="en-ZA" sz="1600" dirty="0" err="1" smtClean="0">
                <a:solidFill>
                  <a:srgbClr val="150C8E"/>
                </a:solidFill>
              </a:rPr>
              <a:t>Geotechnics</a:t>
            </a:r>
            <a:r>
              <a:rPr lang="en-ZA" sz="1600" dirty="0" smtClean="0">
                <a:solidFill>
                  <a:srgbClr val="150C8E"/>
                </a:solidFill>
              </a:rPr>
              <a:t> – Cement Stabilized Soils for the Construction of large dams – manufacture of rock-like material through the application of pressure and cement</a:t>
            </a:r>
          </a:p>
          <a:p>
            <a:pPr>
              <a:buFont typeface="Wingdings" pitchFamily="2" charset="2"/>
              <a:buChar char="Ø"/>
            </a:pPr>
            <a:endParaRPr lang="en-ZA" sz="1600" dirty="0" smtClean="0">
              <a:solidFill>
                <a:srgbClr val="150C8E"/>
              </a:solidFill>
            </a:endParaRPr>
          </a:p>
          <a:p>
            <a:pPr>
              <a:buFont typeface="Wingdings" pitchFamily="2" charset="2"/>
              <a:buChar char="Ø"/>
            </a:pPr>
            <a:r>
              <a:rPr lang="en-ZA" sz="1600" dirty="0" smtClean="0">
                <a:solidFill>
                  <a:srgbClr val="150C8E"/>
                </a:solidFill>
              </a:rPr>
              <a:t>Consulting with regard to Mining </a:t>
            </a:r>
            <a:r>
              <a:rPr lang="en-ZA" sz="1600" dirty="0" err="1" smtClean="0">
                <a:solidFill>
                  <a:srgbClr val="150C8E"/>
                </a:solidFill>
              </a:rPr>
              <a:t>Geotechnics</a:t>
            </a:r>
            <a:r>
              <a:rPr lang="en-ZA" sz="1600" dirty="0" smtClean="0">
                <a:solidFill>
                  <a:srgbClr val="150C8E"/>
                </a:solidFill>
              </a:rPr>
              <a:t> at diverse mines around Southern Africa</a:t>
            </a:r>
          </a:p>
          <a:p>
            <a:pPr>
              <a:buFont typeface="Wingdings" pitchFamily="2" charset="2"/>
              <a:buChar char="Ø"/>
            </a:pPr>
            <a:endParaRPr lang="en-ZA" sz="1600" dirty="0" smtClean="0">
              <a:solidFill>
                <a:srgbClr val="150C8E"/>
              </a:solidFill>
            </a:endParaRPr>
          </a:p>
          <a:p>
            <a:pPr>
              <a:buFont typeface="Wingdings" pitchFamily="2" charset="2"/>
              <a:buChar char="Ø"/>
            </a:pPr>
            <a:r>
              <a:rPr lang="en-ZA" sz="1600" dirty="0" smtClean="0">
                <a:solidFill>
                  <a:srgbClr val="150C8E"/>
                </a:solidFill>
              </a:rPr>
              <a:t>Ongoing interest in Geology and Topography as I travel around</a:t>
            </a:r>
          </a:p>
          <a:p>
            <a:pPr>
              <a:buFont typeface="Wingdings" pitchFamily="2" charset="2"/>
              <a:buChar char="Ø"/>
            </a:pPr>
            <a:endParaRPr lang="en-ZA" sz="1600" dirty="0" smtClean="0">
              <a:solidFill>
                <a:srgbClr val="150C8E"/>
              </a:solidFill>
            </a:endParaRPr>
          </a:p>
          <a:p>
            <a:pPr>
              <a:buFont typeface="Wingdings" pitchFamily="2" charset="2"/>
              <a:buChar char="Ø"/>
            </a:pPr>
            <a:r>
              <a:rPr lang="en-ZA" sz="1600" dirty="0" smtClean="0">
                <a:solidFill>
                  <a:srgbClr val="150C8E"/>
                </a:solidFill>
              </a:rPr>
              <a:t>Also a study of ceramics</a:t>
            </a:r>
          </a:p>
          <a:p>
            <a:pPr eaLnBrk="1" hangingPunct="1">
              <a:buNone/>
            </a:pPr>
            <a:endParaRPr lang="en-ZA" sz="1600" dirty="0" smtClean="0"/>
          </a:p>
        </p:txBody>
      </p:sp>
      <p:pic>
        <p:nvPicPr>
          <p:cNvPr id="3077" name="Picture 5"/>
          <p:cNvPicPr>
            <a:picLocks noChangeAspect="1" noChangeArrowheads="1"/>
          </p:cNvPicPr>
          <p:nvPr/>
        </p:nvPicPr>
        <p:blipFill>
          <a:blip r:embed="rId3" cstate="print"/>
          <a:srcRect/>
          <a:stretch>
            <a:fillRect/>
          </a:stretch>
        </p:blipFill>
        <p:spPr bwMode="auto">
          <a:xfrm>
            <a:off x="7164288" y="1412776"/>
            <a:ext cx="1799741" cy="259228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2000"/>
                                        <p:tgtEl>
                                          <p:spTgt spid="4198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animEffect transition="in" filter="fade">
                                      <p:cBhvr>
                                        <p:cTn id="11" dur="2000"/>
                                        <p:tgtEl>
                                          <p:spTgt spid="41987">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animEffect transition="in" filter="fade">
                                      <p:cBhvr>
                                        <p:cTn id="15" dur="2000"/>
                                        <p:tgtEl>
                                          <p:spTgt spid="41987">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1987">
                                            <p:txEl>
                                              <p:pRg st="6" end="6"/>
                                            </p:txEl>
                                          </p:spTgt>
                                        </p:tgtEl>
                                        <p:attrNameLst>
                                          <p:attrName>style.visibility</p:attrName>
                                        </p:attrNameLst>
                                      </p:cBhvr>
                                      <p:to>
                                        <p:strVal val="visible"/>
                                      </p:to>
                                    </p:set>
                                    <p:animEffect transition="in" filter="fade">
                                      <p:cBhvr>
                                        <p:cTn id="19" dur="2000"/>
                                        <p:tgtEl>
                                          <p:spTgt spid="41987">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1987">
                                            <p:txEl>
                                              <p:pRg st="7" end="7"/>
                                            </p:txEl>
                                          </p:spTgt>
                                        </p:tgtEl>
                                        <p:attrNameLst>
                                          <p:attrName>style.visibility</p:attrName>
                                        </p:attrNameLst>
                                      </p:cBhvr>
                                      <p:to>
                                        <p:strVal val="visible"/>
                                      </p:to>
                                    </p:set>
                                    <p:animEffect transition="in" filter="fade">
                                      <p:cBhvr>
                                        <p:cTn id="22" dur="2000"/>
                                        <p:tgtEl>
                                          <p:spTgt spid="41987">
                                            <p:txEl>
                                              <p:pRg st="7" end="7"/>
                                            </p:txEl>
                                          </p:spTgt>
                                        </p:tgtEl>
                                      </p:cBhvr>
                                    </p:animEffect>
                                  </p:childTnLst>
                                </p:cTn>
                              </p:par>
                            </p:childTnLst>
                          </p:cTn>
                        </p:par>
                        <p:par>
                          <p:cTn id="23" fill="hold">
                            <p:stCondLst>
                              <p:cond delay="8000"/>
                            </p:stCondLst>
                            <p:childTnLst>
                              <p:par>
                                <p:cTn id="24" presetID="10" presetClass="entr" presetSubtype="0" fill="hold" nodeType="afterEffect">
                                  <p:stCondLst>
                                    <p:cond delay="0"/>
                                  </p:stCondLst>
                                  <p:childTnLst>
                                    <p:set>
                                      <p:cBhvr>
                                        <p:cTn id="25" dur="1" fill="hold">
                                          <p:stCondLst>
                                            <p:cond delay="0"/>
                                          </p:stCondLst>
                                        </p:cTn>
                                        <p:tgtEl>
                                          <p:spTgt spid="3077"/>
                                        </p:tgtEl>
                                        <p:attrNameLst>
                                          <p:attrName>style.visibility</p:attrName>
                                        </p:attrNameLst>
                                      </p:cBhvr>
                                      <p:to>
                                        <p:strVal val="visible"/>
                                      </p:to>
                                    </p:set>
                                    <p:animEffect transition="in" filter="fade">
                                      <p:cBhvr>
                                        <p:cTn id="26" dur="2000"/>
                                        <p:tgtEl>
                                          <p:spTgt spid="3077"/>
                                        </p:tgtEl>
                                      </p:cBhvr>
                                    </p:animEffect>
                                  </p:childTnLst>
                                </p:cTn>
                              </p:par>
                            </p:childTnLst>
                          </p:cTn>
                        </p:par>
                        <p:par>
                          <p:cTn id="27" fill="hold">
                            <p:stCondLst>
                              <p:cond delay="10000"/>
                            </p:stCondLst>
                            <p:childTnLst>
                              <p:par>
                                <p:cTn id="28" presetID="10" presetClass="entr" presetSubtype="0" fill="hold" nodeType="afterEffect">
                                  <p:stCondLst>
                                    <p:cond delay="0"/>
                                  </p:stCondLst>
                                  <p:childTnLst>
                                    <p:set>
                                      <p:cBhvr>
                                        <p:cTn id="29" dur="1" fill="hold">
                                          <p:stCondLst>
                                            <p:cond delay="0"/>
                                          </p:stCondLst>
                                        </p:cTn>
                                        <p:tgtEl>
                                          <p:spTgt spid="41987">
                                            <p:txEl>
                                              <p:pRg st="9" end="9"/>
                                            </p:txEl>
                                          </p:spTgt>
                                        </p:tgtEl>
                                        <p:attrNameLst>
                                          <p:attrName>style.visibility</p:attrName>
                                        </p:attrNameLst>
                                      </p:cBhvr>
                                      <p:to>
                                        <p:strVal val="visible"/>
                                      </p:to>
                                    </p:set>
                                    <p:animEffect transition="in" filter="fade">
                                      <p:cBhvr>
                                        <p:cTn id="30" dur="2000"/>
                                        <p:tgtEl>
                                          <p:spTgt spid="41987">
                                            <p:txEl>
                                              <p:pRg st="9" end="9"/>
                                            </p:txEl>
                                          </p:spTgt>
                                        </p:tgtEl>
                                      </p:cBhvr>
                                    </p:animEffect>
                                  </p:childTnLst>
                                </p:cTn>
                              </p:par>
                            </p:childTnLst>
                          </p:cTn>
                        </p:par>
                        <p:par>
                          <p:cTn id="31" fill="hold">
                            <p:stCondLst>
                              <p:cond delay="12000"/>
                            </p:stCondLst>
                            <p:childTnLst>
                              <p:par>
                                <p:cTn id="32" presetID="10" presetClass="entr" presetSubtype="0" fill="hold" nodeType="afterEffect">
                                  <p:stCondLst>
                                    <p:cond delay="0"/>
                                  </p:stCondLst>
                                  <p:childTnLst>
                                    <p:set>
                                      <p:cBhvr>
                                        <p:cTn id="33" dur="1" fill="hold">
                                          <p:stCondLst>
                                            <p:cond delay="0"/>
                                          </p:stCondLst>
                                        </p:cTn>
                                        <p:tgtEl>
                                          <p:spTgt spid="41987">
                                            <p:txEl>
                                              <p:pRg st="11" end="11"/>
                                            </p:txEl>
                                          </p:spTgt>
                                        </p:tgtEl>
                                        <p:attrNameLst>
                                          <p:attrName>style.visibility</p:attrName>
                                        </p:attrNameLst>
                                      </p:cBhvr>
                                      <p:to>
                                        <p:strVal val="visible"/>
                                      </p:to>
                                    </p:set>
                                    <p:animEffect transition="in" filter="fade">
                                      <p:cBhvr>
                                        <p:cTn id="34" dur="2000"/>
                                        <p:tgtEl>
                                          <p:spTgt spid="41987">
                                            <p:txEl>
                                              <p:pRg st="11" end="11"/>
                                            </p:txEl>
                                          </p:spTgt>
                                        </p:tgtEl>
                                      </p:cBhvr>
                                    </p:animEffect>
                                  </p:childTnLst>
                                </p:cTn>
                              </p:par>
                            </p:childTnLst>
                          </p:cTn>
                        </p:par>
                        <p:par>
                          <p:cTn id="35" fill="hold">
                            <p:stCondLst>
                              <p:cond delay="14000"/>
                            </p:stCondLst>
                            <p:childTnLst>
                              <p:par>
                                <p:cTn id="36" presetID="10" presetClass="entr" presetSubtype="0" fill="hold" nodeType="afterEffect">
                                  <p:stCondLst>
                                    <p:cond delay="0"/>
                                  </p:stCondLst>
                                  <p:childTnLst>
                                    <p:set>
                                      <p:cBhvr>
                                        <p:cTn id="37" dur="1" fill="hold">
                                          <p:stCondLst>
                                            <p:cond delay="0"/>
                                          </p:stCondLst>
                                        </p:cTn>
                                        <p:tgtEl>
                                          <p:spTgt spid="41987">
                                            <p:txEl>
                                              <p:pRg st="13" end="13"/>
                                            </p:txEl>
                                          </p:spTgt>
                                        </p:tgtEl>
                                        <p:attrNameLst>
                                          <p:attrName>style.visibility</p:attrName>
                                        </p:attrNameLst>
                                      </p:cBhvr>
                                      <p:to>
                                        <p:strVal val="visible"/>
                                      </p:to>
                                    </p:set>
                                    <p:animEffect transition="in" filter="fade">
                                      <p:cBhvr>
                                        <p:cTn id="38" dur="2000"/>
                                        <p:tgtEl>
                                          <p:spTgt spid="41987">
                                            <p:txEl>
                                              <p:pRg st="13" end="13"/>
                                            </p:txEl>
                                          </p:spTgt>
                                        </p:tgtEl>
                                      </p:cBhvr>
                                    </p:animEffect>
                                  </p:childTnLst>
                                </p:cTn>
                              </p:par>
                            </p:childTnLst>
                          </p:cTn>
                        </p:par>
                        <p:par>
                          <p:cTn id="39" fill="hold">
                            <p:stCondLst>
                              <p:cond delay="16000"/>
                            </p:stCondLst>
                            <p:childTnLst>
                              <p:par>
                                <p:cTn id="40" presetID="10" presetClass="entr" presetSubtype="0" fill="hold" nodeType="afterEffect">
                                  <p:stCondLst>
                                    <p:cond delay="0"/>
                                  </p:stCondLst>
                                  <p:childTnLst>
                                    <p:set>
                                      <p:cBhvr>
                                        <p:cTn id="41" dur="1" fill="hold">
                                          <p:stCondLst>
                                            <p:cond delay="0"/>
                                          </p:stCondLst>
                                        </p:cTn>
                                        <p:tgtEl>
                                          <p:spTgt spid="41987">
                                            <p:txEl>
                                              <p:pRg st="15" end="15"/>
                                            </p:txEl>
                                          </p:spTgt>
                                        </p:tgtEl>
                                        <p:attrNameLst>
                                          <p:attrName>style.visibility</p:attrName>
                                        </p:attrNameLst>
                                      </p:cBhvr>
                                      <p:to>
                                        <p:strVal val="visible"/>
                                      </p:to>
                                    </p:set>
                                    <p:animEffect transition="in" filter="fade">
                                      <p:cBhvr>
                                        <p:cTn id="42" dur="2000"/>
                                        <p:tgtEl>
                                          <p:spTgt spid="4198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Mining experience</a:t>
            </a:r>
          </a:p>
        </p:txBody>
      </p:sp>
      <p:sp>
        <p:nvSpPr>
          <p:cNvPr id="41987" name="Rectangle 3"/>
          <p:cNvSpPr>
            <a:spLocks noGrp="1" noChangeArrowheads="1"/>
          </p:cNvSpPr>
          <p:nvPr>
            <p:ph type="body" idx="1"/>
          </p:nvPr>
        </p:nvSpPr>
        <p:spPr>
          <a:xfrm>
            <a:off x="0" y="1412776"/>
            <a:ext cx="8229600" cy="4525963"/>
          </a:xfrm>
        </p:spPr>
        <p:txBody>
          <a:bodyPr>
            <a:normAutofit lnSpcReduction="10000"/>
          </a:bodyPr>
          <a:lstStyle/>
          <a:p>
            <a:pPr>
              <a:buFont typeface="Wingdings" pitchFamily="2" charset="2"/>
              <a:buChar char="Ø"/>
            </a:pPr>
            <a:r>
              <a:rPr lang="en-US" sz="1800" dirty="0" smtClean="0">
                <a:solidFill>
                  <a:srgbClr val="150C8E"/>
                </a:solidFill>
              </a:rPr>
              <a:t>Gold and other mines as a visitor and student</a:t>
            </a:r>
          </a:p>
          <a:p>
            <a:pPr>
              <a:buFont typeface="Wingdings" pitchFamily="2" charset="2"/>
              <a:buChar char="Ø"/>
            </a:pPr>
            <a:endParaRPr lang="en-US" sz="1800" dirty="0" smtClean="0">
              <a:solidFill>
                <a:srgbClr val="150C8E"/>
              </a:solidFill>
            </a:endParaRPr>
          </a:p>
          <a:p>
            <a:pPr>
              <a:buFont typeface="Wingdings" pitchFamily="2" charset="2"/>
              <a:buChar char="Ø"/>
            </a:pPr>
            <a:r>
              <a:rPr lang="en-ZA" sz="1800" dirty="0" err="1" smtClean="0">
                <a:solidFill>
                  <a:srgbClr val="150C8E"/>
                </a:solidFill>
              </a:rPr>
              <a:t>Rietspruit</a:t>
            </a:r>
            <a:r>
              <a:rPr lang="en-ZA" sz="1800" dirty="0" smtClean="0">
                <a:solidFill>
                  <a:srgbClr val="150C8E"/>
                </a:solidFill>
              </a:rPr>
              <a:t> and Kriel Collieries Dragline Hazard management plans horizontally bedded sedimentary rocks</a:t>
            </a:r>
            <a:endParaRPr lang="en-US" sz="1800" dirty="0" smtClean="0">
              <a:solidFill>
                <a:srgbClr val="150C8E"/>
              </a:solidFill>
            </a:endParaRPr>
          </a:p>
          <a:p>
            <a:pPr>
              <a:buFont typeface="Wingdings" pitchFamily="2" charset="2"/>
              <a:buChar char="Ø"/>
            </a:pPr>
            <a:endParaRPr lang="en-US" sz="1800" dirty="0" smtClean="0">
              <a:solidFill>
                <a:srgbClr val="150C8E"/>
              </a:solidFill>
            </a:endParaRPr>
          </a:p>
          <a:p>
            <a:pPr>
              <a:buFont typeface="Wingdings" pitchFamily="2" charset="2"/>
              <a:buChar char="Ø"/>
            </a:pPr>
            <a:r>
              <a:rPr lang="en-ZA" sz="1800" dirty="0" err="1" smtClean="0">
                <a:solidFill>
                  <a:srgbClr val="150C8E"/>
                </a:solidFill>
              </a:rPr>
              <a:t>Gecamines</a:t>
            </a:r>
            <a:r>
              <a:rPr lang="en-ZA" sz="1800" dirty="0" smtClean="0">
                <a:solidFill>
                  <a:srgbClr val="150C8E"/>
                </a:solidFill>
              </a:rPr>
              <a:t> </a:t>
            </a:r>
            <a:r>
              <a:rPr lang="en-ZA" sz="1800" dirty="0" err="1" smtClean="0">
                <a:solidFill>
                  <a:srgbClr val="150C8E"/>
                </a:solidFill>
              </a:rPr>
              <a:t>KOV</a:t>
            </a:r>
            <a:r>
              <a:rPr lang="en-ZA" sz="1800" dirty="0" smtClean="0">
                <a:solidFill>
                  <a:srgbClr val="150C8E"/>
                </a:solidFill>
              </a:rPr>
              <a:t> Open Pit in Democratic Republic of the Congo, contorted sedimentary rocks, Copper</a:t>
            </a:r>
            <a:endParaRPr lang="en-US" sz="1800" dirty="0" smtClean="0">
              <a:solidFill>
                <a:srgbClr val="150C8E"/>
              </a:solidFill>
            </a:endParaRPr>
          </a:p>
          <a:p>
            <a:pPr>
              <a:buFont typeface="Wingdings" pitchFamily="2" charset="2"/>
              <a:buChar char="Ø"/>
            </a:pPr>
            <a:endParaRPr lang="en-US" sz="1800" dirty="0" smtClean="0">
              <a:solidFill>
                <a:srgbClr val="150C8E"/>
              </a:solidFill>
            </a:endParaRPr>
          </a:p>
          <a:p>
            <a:pPr>
              <a:buFont typeface="Wingdings" pitchFamily="2" charset="2"/>
              <a:buChar char="Ø"/>
            </a:pPr>
            <a:r>
              <a:rPr lang="en-ZA" sz="1800" dirty="0" err="1" smtClean="0">
                <a:solidFill>
                  <a:srgbClr val="150C8E"/>
                </a:solidFill>
              </a:rPr>
              <a:t>Nchanga</a:t>
            </a:r>
            <a:r>
              <a:rPr lang="en-ZA" sz="1800" dirty="0" smtClean="0">
                <a:solidFill>
                  <a:srgbClr val="150C8E"/>
                </a:solidFill>
              </a:rPr>
              <a:t> Open Pit in Zambia, contorted</a:t>
            </a:r>
          </a:p>
          <a:p>
            <a:pPr>
              <a:buNone/>
            </a:pPr>
            <a:r>
              <a:rPr lang="en-ZA" sz="1800" dirty="0" smtClean="0">
                <a:solidFill>
                  <a:srgbClr val="150C8E"/>
                </a:solidFill>
              </a:rPr>
              <a:t>     sedimentary rocks, Copper</a:t>
            </a:r>
            <a:endParaRPr lang="en-US" sz="1800" dirty="0" smtClean="0">
              <a:solidFill>
                <a:srgbClr val="150C8E"/>
              </a:solidFill>
            </a:endParaRPr>
          </a:p>
          <a:p>
            <a:pPr>
              <a:buFont typeface="Wingdings" pitchFamily="2" charset="2"/>
              <a:buChar char="Ø"/>
            </a:pPr>
            <a:endParaRPr lang="en-US" sz="1800" dirty="0" smtClean="0">
              <a:solidFill>
                <a:srgbClr val="150C8E"/>
              </a:solidFill>
            </a:endParaRPr>
          </a:p>
          <a:p>
            <a:pPr>
              <a:buFont typeface="Wingdings" pitchFamily="2" charset="2"/>
              <a:buChar char="Ø"/>
            </a:pPr>
            <a:r>
              <a:rPr lang="en-ZA" sz="1800" dirty="0" err="1" smtClean="0">
                <a:solidFill>
                  <a:srgbClr val="150C8E"/>
                </a:solidFill>
              </a:rPr>
              <a:t>Finsch</a:t>
            </a:r>
            <a:r>
              <a:rPr lang="en-ZA" sz="1800" dirty="0" smtClean="0">
                <a:solidFill>
                  <a:srgbClr val="150C8E"/>
                </a:solidFill>
              </a:rPr>
              <a:t> Diamond Mine, diamond pipe</a:t>
            </a:r>
            <a:endParaRPr lang="en-US" sz="1800" dirty="0" smtClean="0">
              <a:solidFill>
                <a:srgbClr val="150C8E"/>
              </a:solidFill>
            </a:endParaRPr>
          </a:p>
          <a:p>
            <a:pPr>
              <a:buFont typeface="Wingdings" pitchFamily="2" charset="2"/>
              <a:buChar char="Ø"/>
            </a:pPr>
            <a:endParaRPr lang="en-US" sz="1800" dirty="0" smtClean="0">
              <a:solidFill>
                <a:srgbClr val="150C8E"/>
              </a:solidFill>
            </a:endParaRPr>
          </a:p>
          <a:p>
            <a:pPr>
              <a:buFont typeface="Wingdings" pitchFamily="2" charset="2"/>
              <a:buChar char="Ø"/>
            </a:pPr>
            <a:r>
              <a:rPr lang="en-ZA" sz="1800" dirty="0" smtClean="0">
                <a:solidFill>
                  <a:srgbClr val="150C8E"/>
                </a:solidFill>
              </a:rPr>
              <a:t>General interest in Mining</a:t>
            </a:r>
          </a:p>
          <a:p>
            <a:pPr eaLnBrk="1" hangingPunct="1">
              <a:buNone/>
            </a:pPr>
            <a:endParaRPr lang="en-ZA" sz="1800" dirty="0" smtClean="0"/>
          </a:p>
        </p:txBody>
      </p:sp>
      <p:pic>
        <p:nvPicPr>
          <p:cNvPr id="5123" name="Picture 3"/>
          <p:cNvPicPr>
            <a:picLocks noChangeAspect="1" noChangeArrowheads="1"/>
          </p:cNvPicPr>
          <p:nvPr/>
        </p:nvPicPr>
        <p:blipFill>
          <a:blip r:embed="rId3" cstate="print"/>
          <a:srcRect/>
          <a:stretch>
            <a:fillRect/>
          </a:stretch>
        </p:blipFill>
        <p:spPr bwMode="auto">
          <a:xfrm>
            <a:off x="5232400" y="3873500"/>
            <a:ext cx="3911600" cy="2984500"/>
          </a:xfrm>
          <a:prstGeom prst="rect">
            <a:avLst/>
          </a:prstGeom>
          <a:noFill/>
          <a:ln w="9525">
            <a:noFill/>
            <a:miter lim="800000"/>
            <a:headEnd/>
            <a:tailEnd/>
          </a:ln>
          <a:effectLst/>
        </p:spPr>
      </p:pic>
      <p:pic>
        <p:nvPicPr>
          <p:cNvPr id="5125" name="Picture 5"/>
          <p:cNvPicPr>
            <a:picLocks noChangeAspect="1" noChangeArrowheads="1"/>
          </p:cNvPicPr>
          <p:nvPr/>
        </p:nvPicPr>
        <p:blipFill>
          <a:blip r:embed="rId4" cstate="print"/>
          <a:srcRect/>
          <a:stretch>
            <a:fillRect/>
          </a:stretch>
        </p:blipFill>
        <p:spPr bwMode="auto">
          <a:xfrm>
            <a:off x="5220072" y="3861049"/>
            <a:ext cx="3923928" cy="2996952"/>
          </a:xfrm>
          <a:prstGeom prst="rect">
            <a:avLst/>
          </a:prstGeom>
          <a:noFill/>
          <a:ln w="9525">
            <a:noFill/>
            <a:miter lim="800000"/>
            <a:headEnd/>
            <a:tailEnd/>
          </a:ln>
          <a:effectLst/>
        </p:spPr>
      </p:pic>
      <p:sp>
        <p:nvSpPr>
          <p:cNvPr id="10" name="Rectangle 9"/>
          <p:cNvSpPr/>
          <p:nvPr/>
        </p:nvSpPr>
        <p:spPr>
          <a:xfrm>
            <a:off x="5220072" y="3861048"/>
            <a:ext cx="3923928" cy="2996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7" name="Picture 7"/>
          <p:cNvPicPr>
            <a:picLocks noChangeAspect="1" noChangeArrowheads="1"/>
          </p:cNvPicPr>
          <p:nvPr/>
        </p:nvPicPr>
        <p:blipFill>
          <a:blip r:embed="rId5" cstate="print"/>
          <a:srcRect/>
          <a:stretch>
            <a:fillRect/>
          </a:stretch>
        </p:blipFill>
        <p:spPr bwMode="auto">
          <a:xfrm>
            <a:off x="3454400" y="5575300"/>
            <a:ext cx="5689600" cy="1282700"/>
          </a:xfrm>
          <a:prstGeom prst="rect">
            <a:avLst/>
          </a:prstGeom>
          <a:noFill/>
          <a:ln w="9525">
            <a:noFill/>
            <a:miter lim="800000"/>
            <a:headEnd/>
            <a:tailEnd/>
          </a:ln>
          <a:effectLst/>
        </p:spPr>
      </p:pic>
      <p:sp>
        <p:nvSpPr>
          <p:cNvPr id="11" name="Rectangle 10"/>
          <p:cNvSpPr/>
          <p:nvPr/>
        </p:nvSpPr>
        <p:spPr>
          <a:xfrm>
            <a:off x="3419872" y="5517232"/>
            <a:ext cx="5976664" cy="1340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p:cNvPicPr>
            <a:picLocks noChangeAspect="1" noChangeArrowheads="1"/>
          </p:cNvPicPr>
          <p:nvPr/>
        </p:nvPicPr>
        <p:blipFill>
          <a:blip r:embed="rId6" cstate="print"/>
          <a:srcRect/>
          <a:stretch>
            <a:fillRect/>
          </a:stretch>
        </p:blipFill>
        <p:spPr bwMode="auto">
          <a:xfrm>
            <a:off x="4963276" y="4077072"/>
            <a:ext cx="4180724" cy="278092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2000"/>
                                        <p:tgtEl>
                                          <p:spTgt spid="4198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animEffect transition="in" filter="fade">
                                      <p:cBhvr>
                                        <p:cTn id="11" dur="2000"/>
                                        <p:tgtEl>
                                          <p:spTgt spid="41987">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animEffect transition="in" filter="fade">
                                      <p:cBhvr>
                                        <p:cTn id="15" dur="2000"/>
                                        <p:tgtEl>
                                          <p:spTgt spid="41987">
                                            <p:txEl>
                                              <p:pRg st="4" end="4"/>
                                            </p:txEl>
                                          </p:spTgt>
                                        </p:tgtEl>
                                      </p:cBhvr>
                                    </p:animEffect>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2000"/>
                                        <p:tgtEl>
                                          <p:spTgt spid="5128"/>
                                        </p:tgtEl>
                                      </p:cBhvr>
                                    </p:animEffect>
                                    <p:set>
                                      <p:cBhvr>
                                        <p:cTn id="19" dur="1" fill="hold">
                                          <p:stCondLst>
                                            <p:cond delay="1999"/>
                                          </p:stCondLst>
                                        </p:cTn>
                                        <p:tgtEl>
                                          <p:spTgt spid="512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11"/>
                                        </p:tgtEl>
                                      </p:cBhvr>
                                    </p:animEffect>
                                    <p:set>
                                      <p:cBhvr>
                                        <p:cTn id="22" dur="1" fill="hold">
                                          <p:stCondLst>
                                            <p:cond delay="1999"/>
                                          </p:stCondLst>
                                        </p:cTn>
                                        <p:tgtEl>
                                          <p:spTgt spid="11"/>
                                        </p:tgtEl>
                                        <p:attrNameLst>
                                          <p:attrName>style.visibility</p:attrName>
                                        </p:attrNameLst>
                                      </p:cBhvr>
                                      <p:to>
                                        <p:strVal val="hidden"/>
                                      </p:to>
                                    </p:set>
                                  </p:childTnLst>
                                </p:cTn>
                              </p:par>
                            </p:childTnLst>
                          </p:cTn>
                        </p:par>
                        <p:par>
                          <p:cTn id="23" fill="hold">
                            <p:stCondLst>
                              <p:cond delay="8000"/>
                            </p:stCondLst>
                            <p:childTnLst>
                              <p:par>
                                <p:cTn id="24" presetID="10" presetClass="entr" presetSubtype="0" fill="hold" nodeType="afterEffect">
                                  <p:stCondLst>
                                    <p:cond delay="0"/>
                                  </p:stCondLst>
                                  <p:childTnLst>
                                    <p:set>
                                      <p:cBhvr>
                                        <p:cTn id="25" dur="1" fill="hold">
                                          <p:stCondLst>
                                            <p:cond delay="0"/>
                                          </p:stCondLst>
                                        </p:cTn>
                                        <p:tgtEl>
                                          <p:spTgt spid="41987">
                                            <p:txEl>
                                              <p:pRg st="6" end="6"/>
                                            </p:txEl>
                                          </p:spTgt>
                                        </p:tgtEl>
                                        <p:attrNameLst>
                                          <p:attrName>style.visibility</p:attrName>
                                        </p:attrNameLst>
                                      </p:cBhvr>
                                      <p:to>
                                        <p:strVal val="visible"/>
                                      </p:to>
                                    </p:set>
                                    <p:animEffect transition="in" filter="fade">
                                      <p:cBhvr>
                                        <p:cTn id="26" dur="2000"/>
                                        <p:tgtEl>
                                          <p:spTgt spid="41987">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1987">
                                            <p:txEl>
                                              <p:pRg st="7" end="7"/>
                                            </p:txEl>
                                          </p:spTgt>
                                        </p:tgtEl>
                                        <p:attrNameLst>
                                          <p:attrName>style.visibility</p:attrName>
                                        </p:attrNameLst>
                                      </p:cBhvr>
                                      <p:to>
                                        <p:strVal val="visible"/>
                                      </p:to>
                                    </p:set>
                                    <p:animEffect transition="in" filter="fade">
                                      <p:cBhvr>
                                        <p:cTn id="29" dur="2000"/>
                                        <p:tgtEl>
                                          <p:spTgt spid="41987">
                                            <p:txEl>
                                              <p:pRg st="7" end="7"/>
                                            </p:txEl>
                                          </p:spTgt>
                                        </p:tgtEl>
                                      </p:cBhvr>
                                    </p:animEffect>
                                  </p:childTnLst>
                                </p:cTn>
                              </p:par>
                            </p:childTnLst>
                          </p:cTn>
                        </p:par>
                        <p:par>
                          <p:cTn id="30" fill="hold">
                            <p:stCondLst>
                              <p:cond delay="10000"/>
                            </p:stCondLst>
                            <p:childTnLst>
                              <p:par>
                                <p:cTn id="31" presetID="10" presetClass="exit" presetSubtype="0" fill="hold" nodeType="afterEffect">
                                  <p:stCondLst>
                                    <p:cond delay="0"/>
                                  </p:stCondLst>
                                  <p:childTnLst>
                                    <p:animEffect transition="out" filter="fade">
                                      <p:cBhvr>
                                        <p:cTn id="32" dur="2000"/>
                                        <p:tgtEl>
                                          <p:spTgt spid="5127"/>
                                        </p:tgtEl>
                                      </p:cBhvr>
                                    </p:animEffect>
                                    <p:set>
                                      <p:cBhvr>
                                        <p:cTn id="33" dur="1" fill="hold">
                                          <p:stCondLst>
                                            <p:cond delay="1999"/>
                                          </p:stCondLst>
                                        </p:cTn>
                                        <p:tgtEl>
                                          <p:spTgt spid="5127"/>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2000"/>
                                        <p:tgtEl>
                                          <p:spTgt spid="10"/>
                                        </p:tgtEl>
                                      </p:cBhvr>
                                    </p:animEffect>
                                    <p:set>
                                      <p:cBhvr>
                                        <p:cTn id="36" dur="1" fill="hold">
                                          <p:stCondLst>
                                            <p:cond delay="1999"/>
                                          </p:stCondLst>
                                        </p:cTn>
                                        <p:tgtEl>
                                          <p:spTgt spid="10"/>
                                        </p:tgtEl>
                                        <p:attrNameLst>
                                          <p:attrName>style.visibility</p:attrName>
                                        </p:attrNameLst>
                                      </p:cBhvr>
                                      <p:to>
                                        <p:strVal val="hidden"/>
                                      </p:to>
                                    </p:set>
                                  </p:childTnLst>
                                </p:cTn>
                              </p:par>
                            </p:childTnLst>
                          </p:cTn>
                        </p:par>
                        <p:par>
                          <p:cTn id="37" fill="hold">
                            <p:stCondLst>
                              <p:cond delay="12000"/>
                            </p:stCondLst>
                            <p:childTnLst>
                              <p:par>
                                <p:cTn id="38" presetID="10" presetClass="entr" presetSubtype="0" fill="hold" nodeType="afterEffect">
                                  <p:stCondLst>
                                    <p:cond delay="0"/>
                                  </p:stCondLst>
                                  <p:childTnLst>
                                    <p:set>
                                      <p:cBhvr>
                                        <p:cTn id="39" dur="1" fill="hold">
                                          <p:stCondLst>
                                            <p:cond delay="0"/>
                                          </p:stCondLst>
                                        </p:cTn>
                                        <p:tgtEl>
                                          <p:spTgt spid="41987">
                                            <p:txEl>
                                              <p:pRg st="9" end="9"/>
                                            </p:txEl>
                                          </p:spTgt>
                                        </p:tgtEl>
                                        <p:attrNameLst>
                                          <p:attrName>style.visibility</p:attrName>
                                        </p:attrNameLst>
                                      </p:cBhvr>
                                      <p:to>
                                        <p:strVal val="visible"/>
                                      </p:to>
                                    </p:set>
                                    <p:animEffect transition="in" filter="fade">
                                      <p:cBhvr>
                                        <p:cTn id="40" dur="2000"/>
                                        <p:tgtEl>
                                          <p:spTgt spid="41987">
                                            <p:txEl>
                                              <p:pRg st="9" end="9"/>
                                            </p:txEl>
                                          </p:spTgt>
                                        </p:tgtEl>
                                      </p:cBhvr>
                                    </p:animEffect>
                                  </p:childTnLst>
                                </p:cTn>
                              </p:par>
                            </p:childTnLst>
                          </p:cTn>
                        </p:par>
                        <p:par>
                          <p:cTn id="41" fill="hold">
                            <p:stCondLst>
                              <p:cond delay="14000"/>
                            </p:stCondLst>
                            <p:childTnLst>
                              <p:par>
                                <p:cTn id="42" presetID="10" presetClass="exit" presetSubtype="0" fill="hold" nodeType="afterEffect">
                                  <p:stCondLst>
                                    <p:cond delay="0"/>
                                  </p:stCondLst>
                                  <p:childTnLst>
                                    <p:animEffect transition="out" filter="fade">
                                      <p:cBhvr>
                                        <p:cTn id="43" dur="2000"/>
                                        <p:tgtEl>
                                          <p:spTgt spid="5125"/>
                                        </p:tgtEl>
                                      </p:cBhvr>
                                    </p:animEffect>
                                    <p:set>
                                      <p:cBhvr>
                                        <p:cTn id="44" dur="1" fill="hold">
                                          <p:stCondLst>
                                            <p:cond delay="1999"/>
                                          </p:stCondLst>
                                        </p:cTn>
                                        <p:tgtEl>
                                          <p:spTgt spid="5125"/>
                                        </p:tgtEl>
                                        <p:attrNameLst>
                                          <p:attrName>style.visibility</p:attrName>
                                        </p:attrNameLst>
                                      </p:cBhvr>
                                      <p:to>
                                        <p:strVal val="hidden"/>
                                      </p:to>
                                    </p:set>
                                  </p:childTnLst>
                                </p:cTn>
                              </p:par>
                            </p:childTnLst>
                          </p:cTn>
                        </p:par>
                        <p:par>
                          <p:cTn id="45" fill="hold">
                            <p:stCondLst>
                              <p:cond delay="16000"/>
                            </p:stCondLst>
                            <p:childTnLst>
                              <p:par>
                                <p:cTn id="46" presetID="10" presetClass="entr" presetSubtype="0" fill="hold" nodeType="afterEffect">
                                  <p:stCondLst>
                                    <p:cond delay="0"/>
                                  </p:stCondLst>
                                  <p:childTnLst>
                                    <p:set>
                                      <p:cBhvr>
                                        <p:cTn id="47" dur="1" fill="hold">
                                          <p:stCondLst>
                                            <p:cond delay="0"/>
                                          </p:stCondLst>
                                        </p:cTn>
                                        <p:tgtEl>
                                          <p:spTgt spid="41987">
                                            <p:txEl>
                                              <p:pRg st="11" end="11"/>
                                            </p:txEl>
                                          </p:spTgt>
                                        </p:tgtEl>
                                        <p:attrNameLst>
                                          <p:attrName>style.visibility</p:attrName>
                                        </p:attrNameLst>
                                      </p:cBhvr>
                                      <p:to>
                                        <p:strVal val="visible"/>
                                      </p:to>
                                    </p:set>
                                    <p:animEffect transition="in" filter="fade">
                                      <p:cBhvr>
                                        <p:cTn id="48" dur="2000"/>
                                        <p:tgtEl>
                                          <p:spTgt spid="4198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7544" y="0"/>
            <a:ext cx="6563072" cy="1143000"/>
          </a:xfrm>
        </p:spPr>
        <p:txBody>
          <a:bodyPr anchor="t" anchorCtr="0">
            <a:normAutofit fontScale="90000"/>
          </a:bodyPr>
          <a:lstStyle/>
          <a:p>
            <a:pPr algn="l" eaLnBrk="1" hangingPunct="1"/>
            <a:r>
              <a:rPr lang="en-ZA" sz="2400" b="1" dirty="0" smtClean="0">
                <a:solidFill>
                  <a:srgbClr val="002060"/>
                </a:solidFill>
              </a:rPr>
              <a:t>PhD research</a:t>
            </a:r>
            <a:br>
              <a:rPr lang="en-ZA" sz="2400" b="1" dirty="0" smtClean="0">
                <a:solidFill>
                  <a:srgbClr val="002060"/>
                </a:solidFill>
              </a:rPr>
            </a:br>
            <a:r>
              <a:rPr lang="en-ZA" sz="2400" b="1" dirty="0" smtClean="0">
                <a:solidFill>
                  <a:srgbClr val="002060"/>
                </a:solidFill>
              </a:rPr>
              <a:t>Cement stabilized soils for dam construction</a:t>
            </a:r>
          </a:p>
        </p:txBody>
      </p:sp>
      <p:sp>
        <p:nvSpPr>
          <p:cNvPr id="41987" name="Rectangle 3"/>
          <p:cNvSpPr>
            <a:spLocks noGrp="1" noChangeArrowheads="1"/>
          </p:cNvSpPr>
          <p:nvPr>
            <p:ph type="body" idx="1"/>
          </p:nvPr>
        </p:nvSpPr>
        <p:spPr>
          <a:xfrm>
            <a:off x="323528" y="1745432"/>
            <a:ext cx="8229600" cy="5112568"/>
          </a:xfrm>
        </p:spPr>
        <p:txBody>
          <a:bodyPr>
            <a:normAutofit/>
          </a:bodyPr>
          <a:lstStyle/>
          <a:p>
            <a:pPr>
              <a:buFont typeface="Wingdings" pitchFamily="2" charset="2"/>
              <a:buChar char="Ø"/>
            </a:pPr>
            <a:r>
              <a:rPr lang="en-ZA" sz="1800" dirty="0" smtClean="0">
                <a:solidFill>
                  <a:srgbClr val="002060"/>
                </a:solidFill>
              </a:rPr>
              <a:t>Compressed and cemented soils</a:t>
            </a:r>
          </a:p>
          <a:p>
            <a:pPr>
              <a:buFont typeface="Wingdings" pitchFamily="2" charset="2"/>
              <a:buChar char="Ø"/>
            </a:pPr>
            <a:endParaRPr lang="en-ZA" sz="1800" dirty="0" smtClean="0">
              <a:solidFill>
                <a:srgbClr val="002060"/>
              </a:solidFill>
            </a:endParaRPr>
          </a:p>
          <a:p>
            <a:pPr>
              <a:buFont typeface="Wingdings" pitchFamily="2" charset="2"/>
              <a:buChar char="Ø"/>
            </a:pPr>
            <a:r>
              <a:rPr lang="en-ZA" sz="1800" dirty="0" smtClean="0">
                <a:solidFill>
                  <a:srgbClr val="002060"/>
                </a:solidFill>
              </a:rPr>
              <a:t>Weak rock</a:t>
            </a:r>
          </a:p>
          <a:p>
            <a:pPr>
              <a:buFont typeface="Wingdings" pitchFamily="2" charset="2"/>
              <a:buChar char="Ø"/>
            </a:pPr>
            <a:endParaRPr lang="en-ZA" sz="1800" dirty="0" smtClean="0">
              <a:solidFill>
                <a:srgbClr val="002060"/>
              </a:solidFill>
            </a:endParaRPr>
          </a:p>
          <a:p>
            <a:pPr>
              <a:buFont typeface="Wingdings" pitchFamily="2" charset="2"/>
              <a:buChar char="Ø"/>
            </a:pPr>
            <a:r>
              <a:rPr lang="en-ZA" sz="1800" dirty="0" smtClean="0">
                <a:solidFill>
                  <a:srgbClr val="002060"/>
                </a:solidFill>
              </a:rPr>
              <a:t>Compressive strength tests</a:t>
            </a:r>
          </a:p>
          <a:p>
            <a:pPr>
              <a:buFont typeface="Wingdings" pitchFamily="2" charset="2"/>
              <a:buChar char="Ø"/>
            </a:pPr>
            <a:endParaRPr lang="en-ZA" sz="1800" dirty="0" smtClean="0">
              <a:solidFill>
                <a:srgbClr val="002060"/>
              </a:solidFill>
            </a:endParaRPr>
          </a:p>
          <a:p>
            <a:pPr>
              <a:buFont typeface="Wingdings" pitchFamily="2" charset="2"/>
              <a:buChar char="Ø"/>
            </a:pPr>
            <a:r>
              <a:rPr lang="en-ZA" sz="1800" dirty="0" smtClean="0">
                <a:solidFill>
                  <a:srgbClr val="002060"/>
                </a:solidFill>
              </a:rPr>
              <a:t>Shear strength tests</a:t>
            </a:r>
          </a:p>
          <a:p>
            <a:pPr>
              <a:buFont typeface="Wingdings" pitchFamily="2" charset="2"/>
              <a:buChar char="Ø"/>
            </a:pPr>
            <a:endParaRPr lang="en-ZA" sz="1800" dirty="0" smtClean="0">
              <a:solidFill>
                <a:srgbClr val="002060"/>
              </a:solidFill>
            </a:endParaRPr>
          </a:p>
          <a:p>
            <a:pPr>
              <a:buFont typeface="Wingdings" pitchFamily="2" charset="2"/>
              <a:buChar char="Ø"/>
            </a:pPr>
            <a:r>
              <a:rPr lang="en-ZA" sz="1800" dirty="0" smtClean="0">
                <a:solidFill>
                  <a:srgbClr val="002060"/>
                </a:solidFill>
              </a:rPr>
              <a:t>Heat of hydration tests</a:t>
            </a:r>
          </a:p>
          <a:p>
            <a:pPr>
              <a:buFont typeface="Wingdings" pitchFamily="2" charset="2"/>
              <a:buChar char="Ø"/>
            </a:pPr>
            <a:endParaRPr lang="en-ZA" sz="1800" dirty="0" smtClean="0">
              <a:solidFill>
                <a:srgbClr val="002060"/>
              </a:solidFill>
            </a:endParaRPr>
          </a:p>
          <a:p>
            <a:pPr>
              <a:buFont typeface="Wingdings" pitchFamily="2" charset="2"/>
              <a:buChar char="Ø"/>
            </a:pPr>
            <a:r>
              <a:rPr lang="en-ZA" sz="1800" dirty="0" smtClean="0">
                <a:solidFill>
                  <a:srgbClr val="002060"/>
                </a:solidFill>
              </a:rPr>
              <a:t>Permeability tests</a:t>
            </a:r>
          </a:p>
          <a:p>
            <a:pPr>
              <a:buFont typeface="Wingdings" pitchFamily="2" charset="2"/>
              <a:buChar char="Ø"/>
            </a:pPr>
            <a:endParaRPr lang="en-ZA" sz="1800" dirty="0" smtClean="0">
              <a:solidFill>
                <a:srgbClr val="002060"/>
              </a:solidFill>
            </a:endParaRPr>
          </a:p>
          <a:p>
            <a:pPr>
              <a:buFont typeface="Wingdings" pitchFamily="2" charset="2"/>
              <a:buChar char="Ø"/>
            </a:pPr>
            <a:r>
              <a:rPr lang="en-ZA" sz="1800" dirty="0" smtClean="0">
                <a:solidFill>
                  <a:srgbClr val="002060"/>
                </a:solidFill>
              </a:rPr>
              <a:t>Leaching tests</a:t>
            </a:r>
          </a:p>
          <a:p>
            <a:pPr>
              <a:buFont typeface="Wingdings" pitchFamily="2" charset="2"/>
              <a:buChar char="Ø"/>
            </a:pPr>
            <a:endParaRPr lang="en-ZA" sz="1800" dirty="0" smtClean="0">
              <a:solidFill>
                <a:srgbClr val="002060"/>
              </a:solidFill>
            </a:endParaRPr>
          </a:p>
          <a:p>
            <a:pPr>
              <a:buFont typeface="Wingdings" pitchFamily="2" charset="2"/>
              <a:buChar char="Ø"/>
            </a:pPr>
            <a:r>
              <a:rPr lang="en-ZA" sz="1800" dirty="0" smtClean="0">
                <a:solidFill>
                  <a:srgbClr val="002060"/>
                </a:solidFill>
              </a:rPr>
              <a:t>etc</a:t>
            </a:r>
          </a:p>
        </p:txBody>
      </p:sp>
      <p:pic>
        <p:nvPicPr>
          <p:cNvPr id="8194" name="Picture 2"/>
          <p:cNvPicPr>
            <a:picLocks noChangeAspect="1" noChangeArrowheads="1"/>
          </p:cNvPicPr>
          <p:nvPr/>
        </p:nvPicPr>
        <p:blipFill>
          <a:blip r:embed="rId3" cstate="print"/>
          <a:srcRect/>
          <a:stretch>
            <a:fillRect/>
          </a:stretch>
        </p:blipFill>
        <p:spPr bwMode="auto">
          <a:xfrm>
            <a:off x="5455674" y="1"/>
            <a:ext cx="1600093" cy="1196752"/>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cstate="print"/>
          <a:srcRect/>
          <a:stretch>
            <a:fillRect/>
          </a:stretch>
        </p:blipFill>
        <p:spPr bwMode="auto">
          <a:xfrm>
            <a:off x="6809150" y="1340769"/>
            <a:ext cx="2299353" cy="2016224"/>
          </a:xfrm>
          <a:prstGeom prst="rect">
            <a:avLst/>
          </a:prstGeom>
          <a:noFill/>
          <a:ln w="9525">
            <a:noFill/>
            <a:miter lim="800000"/>
            <a:headEnd/>
            <a:tailEnd/>
          </a:ln>
          <a:effectLst/>
        </p:spPr>
      </p:pic>
      <p:pic>
        <p:nvPicPr>
          <p:cNvPr id="8196" name="Picture 4"/>
          <p:cNvPicPr>
            <a:picLocks noChangeAspect="1" noChangeArrowheads="1"/>
          </p:cNvPicPr>
          <p:nvPr/>
        </p:nvPicPr>
        <p:blipFill>
          <a:blip r:embed="rId5" cstate="print"/>
          <a:srcRect/>
          <a:stretch>
            <a:fillRect/>
          </a:stretch>
        </p:blipFill>
        <p:spPr bwMode="auto">
          <a:xfrm>
            <a:off x="4572000" y="1340768"/>
            <a:ext cx="2184141" cy="1944216"/>
          </a:xfrm>
          <a:prstGeom prst="rect">
            <a:avLst/>
          </a:prstGeom>
          <a:noFill/>
          <a:ln w="9525">
            <a:noFill/>
            <a:miter lim="800000"/>
            <a:headEnd/>
            <a:tailEnd/>
          </a:ln>
          <a:effectLst/>
        </p:spPr>
      </p:pic>
      <p:pic>
        <p:nvPicPr>
          <p:cNvPr id="8197" name="Picture 5"/>
          <p:cNvPicPr>
            <a:picLocks noChangeAspect="1" noChangeArrowheads="1"/>
          </p:cNvPicPr>
          <p:nvPr/>
        </p:nvPicPr>
        <p:blipFill>
          <a:blip r:embed="rId6" cstate="print"/>
          <a:srcRect/>
          <a:stretch>
            <a:fillRect/>
          </a:stretch>
        </p:blipFill>
        <p:spPr bwMode="auto">
          <a:xfrm>
            <a:off x="4572000" y="3861048"/>
            <a:ext cx="4267200" cy="25717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2000"/>
                                        <p:tgtEl>
                                          <p:spTgt spid="4198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196"/>
                                        </p:tgtEl>
                                        <p:attrNameLst>
                                          <p:attrName>style.visibility</p:attrName>
                                        </p:attrNameLst>
                                      </p:cBhvr>
                                      <p:to>
                                        <p:strVal val="visible"/>
                                      </p:to>
                                    </p:set>
                                    <p:animEffect transition="in" filter="fade">
                                      <p:cBhvr>
                                        <p:cTn id="11" dur="2000"/>
                                        <p:tgtEl>
                                          <p:spTgt spid="819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2000"/>
                                        <p:tgtEl>
                                          <p:spTgt spid="41987">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Effect transition="in" filter="fade">
                                      <p:cBhvr>
                                        <p:cTn id="19" dur="2000"/>
                                        <p:tgtEl>
                                          <p:spTgt spid="41987">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41987">
                                            <p:txEl>
                                              <p:pRg st="6" end="6"/>
                                            </p:txEl>
                                          </p:spTgt>
                                        </p:tgtEl>
                                        <p:attrNameLst>
                                          <p:attrName>style.visibility</p:attrName>
                                        </p:attrNameLst>
                                      </p:cBhvr>
                                      <p:to>
                                        <p:strVal val="visible"/>
                                      </p:to>
                                    </p:set>
                                    <p:animEffect transition="in" filter="fade">
                                      <p:cBhvr>
                                        <p:cTn id="23" dur="2000"/>
                                        <p:tgtEl>
                                          <p:spTgt spid="41987">
                                            <p:txEl>
                                              <p:pRg st="6" end="6"/>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8195"/>
                                        </p:tgtEl>
                                        <p:attrNameLst>
                                          <p:attrName>style.visibility</p:attrName>
                                        </p:attrNameLst>
                                      </p:cBhvr>
                                      <p:to>
                                        <p:strVal val="visible"/>
                                      </p:to>
                                    </p:set>
                                    <p:animEffect transition="in" filter="fade">
                                      <p:cBhvr>
                                        <p:cTn id="27" dur="2000"/>
                                        <p:tgtEl>
                                          <p:spTgt spid="8195"/>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41987">
                                            <p:txEl>
                                              <p:pRg st="8" end="8"/>
                                            </p:txEl>
                                          </p:spTgt>
                                        </p:tgtEl>
                                        <p:attrNameLst>
                                          <p:attrName>style.visibility</p:attrName>
                                        </p:attrNameLst>
                                      </p:cBhvr>
                                      <p:to>
                                        <p:strVal val="visible"/>
                                      </p:to>
                                    </p:set>
                                    <p:animEffect transition="in" filter="fade">
                                      <p:cBhvr>
                                        <p:cTn id="31" dur="2000"/>
                                        <p:tgtEl>
                                          <p:spTgt spid="41987">
                                            <p:txEl>
                                              <p:pRg st="8" end="8"/>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8197"/>
                                        </p:tgtEl>
                                        <p:attrNameLst>
                                          <p:attrName>style.visibility</p:attrName>
                                        </p:attrNameLst>
                                      </p:cBhvr>
                                      <p:to>
                                        <p:strVal val="visible"/>
                                      </p:to>
                                    </p:set>
                                    <p:animEffect transition="in" filter="fade">
                                      <p:cBhvr>
                                        <p:cTn id="35" dur="2000"/>
                                        <p:tgtEl>
                                          <p:spTgt spid="8197"/>
                                        </p:tgtEl>
                                      </p:cBhvr>
                                    </p:animEffect>
                                  </p:childTnLst>
                                </p:cTn>
                              </p:par>
                            </p:childTnLst>
                          </p:cTn>
                        </p:par>
                        <p:par>
                          <p:cTn id="36" fill="hold">
                            <p:stCondLst>
                              <p:cond delay="16000"/>
                            </p:stCondLst>
                            <p:childTnLst>
                              <p:par>
                                <p:cTn id="37" presetID="10" presetClass="entr" presetSubtype="0" fill="hold" nodeType="afterEffect">
                                  <p:stCondLst>
                                    <p:cond delay="0"/>
                                  </p:stCondLst>
                                  <p:childTnLst>
                                    <p:set>
                                      <p:cBhvr>
                                        <p:cTn id="38" dur="1" fill="hold">
                                          <p:stCondLst>
                                            <p:cond delay="0"/>
                                          </p:stCondLst>
                                        </p:cTn>
                                        <p:tgtEl>
                                          <p:spTgt spid="41987">
                                            <p:txEl>
                                              <p:pRg st="10" end="10"/>
                                            </p:txEl>
                                          </p:spTgt>
                                        </p:tgtEl>
                                        <p:attrNameLst>
                                          <p:attrName>style.visibility</p:attrName>
                                        </p:attrNameLst>
                                      </p:cBhvr>
                                      <p:to>
                                        <p:strVal val="visible"/>
                                      </p:to>
                                    </p:set>
                                    <p:animEffect transition="in" filter="fade">
                                      <p:cBhvr>
                                        <p:cTn id="39" dur="2000"/>
                                        <p:tgtEl>
                                          <p:spTgt spid="41987">
                                            <p:txEl>
                                              <p:pRg st="10" end="10"/>
                                            </p:txEl>
                                          </p:spTgt>
                                        </p:tgtEl>
                                      </p:cBhvr>
                                    </p:animEffect>
                                  </p:childTnLst>
                                </p:cTn>
                              </p:par>
                            </p:childTnLst>
                          </p:cTn>
                        </p:par>
                        <p:par>
                          <p:cTn id="40" fill="hold">
                            <p:stCondLst>
                              <p:cond delay="18000"/>
                            </p:stCondLst>
                            <p:childTnLst>
                              <p:par>
                                <p:cTn id="41" presetID="10" presetClass="entr" presetSubtype="0" fill="hold" nodeType="afterEffect">
                                  <p:stCondLst>
                                    <p:cond delay="0"/>
                                  </p:stCondLst>
                                  <p:childTnLst>
                                    <p:set>
                                      <p:cBhvr>
                                        <p:cTn id="42" dur="1" fill="hold">
                                          <p:stCondLst>
                                            <p:cond delay="0"/>
                                          </p:stCondLst>
                                        </p:cTn>
                                        <p:tgtEl>
                                          <p:spTgt spid="41987">
                                            <p:txEl>
                                              <p:pRg st="12" end="12"/>
                                            </p:txEl>
                                          </p:spTgt>
                                        </p:tgtEl>
                                        <p:attrNameLst>
                                          <p:attrName>style.visibility</p:attrName>
                                        </p:attrNameLst>
                                      </p:cBhvr>
                                      <p:to>
                                        <p:strVal val="visible"/>
                                      </p:to>
                                    </p:set>
                                    <p:animEffect transition="in" filter="fade">
                                      <p:cBhvr>
                                        <p:cTn id="43" dur="2000"/>
                                        <p:tgtEl>
                                          <p:spTgt spid="41987">
                                            <p:txEl>
                                              <p:pRg st="12" end="12"/>
                                            </p:txEl>
                                          </p:spTgt>
                                        </p:tgtEl>
                                      </p:cBhvr>
                                    </p:animEffect>
                                  </p:childTnLst>
                                </p:cTn>
                              </p:par>
                            </p:childTnLst>
                          </p:cTn>
                        </p:par>
                        <p:par>
                          <p:cTn id="44" fill="hold">
                            <p:stCondLst>
                              <p:cond delay="20000"/>
                            </p:stCondLst>
                            <p:childTnLst>
                              <p:par>
                                <p:cTn id="45" presetID="10" presetClass="entr" presetSubtype="0" fill="hold" nodeType="afterEffect">
                                  <p:stCondLst>
                                    <p:cond delay="0"/>
                                  </p:stCondLst>
                                  <p:childTnLst>
                                    <p:set>
                                      <p:cBhvr>
                                        <p:cTn id="46" dur="1" fill="hold">
                                          <p:stCondLst>
                                            <p:cond delay="0"/>
                                          </p:stCondLst>
                                        </p:cTn>
                                        <p:tgtEl>
                                          <p:spTgt spid="41987">
                                            <p:txEl>
                                              <p:pRg st="14" end="14"/>
                                            </p:txEl>
                                          </p:spTgt>
                                        </p:tgtEl>
                                        <p:attrNameLst>
                                          <p:attrName>style.visibility</p:attrName>
                                        </p:attrNameLst>
                                      </p:cBhvr>
                                      <p:to>
                                        <p:strVal val="visible"/>
                                      </p:to>
                                    </p:set>
                                    <p:animEffect transition="in" filter="fade">
                                      <p:cBhvr>
                                        <p:cTn id="47" dur="2000"/>
                                        <p:tgtEl>
                                          <p:spTgt spid="4198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7544" y="0"/>
            <a:ext cx="6563072" cy="1143000"/>
          </a:xfrm>
        </p:spPr>
        <p:txBody>
          <a:bodyPr anchor="t" anchorCtr="0">
            <a:normAutofit fontScale="90000"/>
          </a:bodyPr>
          <a:lstStyle/>
          <a:p>
            <a:pPr algn="l" eaLnBrk="1" hangingPunct="1"/>
            <a:r>
              <a:rPr lang="en-ZA" sz="2400" b="1" dirty="0" smtClean="0">
                <a:solidFill>
                  <a:srgbClr val="002060"/>
                </a:solidFill>
              </a:rPr>
              <a:t>PhD research</a:t>
            </a:r>
            <a:br>
              <a:rPr lang="en-ZA" sz="2400" b="1" dirty="0" smtClean="0">
                <a:solidFill>
                  <a:srgbClr val="002060"/>
                </a:solidFill>
              </a:rPr>
            </a:br>
            <a:r>
              <a:rPr lang="en-ZA" sz="2400" b="1" dirty="0" smtClean="0">
                <a:solidFill>
                  <a:srgbClr val="002060"/>
                </a:solidFill>
              </a:rPr>
              <a:t>Test results are ALL non-linear (exponential)</a:t>
            </a:r>
          </a:p>
        </p:txBody>
      </p:sp>
      <p:pic>
        <p:nvPicPr>
          <p:cNvPr id="8194" name="Picture 2"/>
          <p:cNvPicPr>
            <a:picLocks noChangeAspect="1" noChangeArrowheads="1"/>
          </p:cNvPicPr>
          <p:nvPr/>
        </p:nvPicPr>
        <p:blipFill>
          <a:blip r:embed="rId3" cstate="print"/>
          <a:srcRect/>
          <a:stretch>
            <a:fillRect/>
          </a:stretch>
        </p:blipFill>
        <p:spPr bwMode="auto">
          <a:xfrm>
            <a:off x="5455674" y="1"/>
            <a:ext cx="1600093" cy="1196752"/>
          </a:xfrm>
          <a:prstGeom prst="rect">
            <a:avLst/>
          </a:prstGeom>
          <a:noFill/>
          <a:ln w="9525">
            <a:noFill/>
            <a:miter lim="800000"/>
            <a:headEnd/>
            <a:tailEnd/>
          </a:ln>
          <a:effectLst/>
        </p:spPr>
      </p:pic>
      <p:pic>
        <p:nvPicPr>
          <p:cNvPr id="9219" name="Picture 3"/>
          <p:cNvPicPr>
            <a:picLocks noChangeAspect="1" noChangeArrowheads="1"/>
          </p:cNvPicPr>
          <p:nvPr/>
        </p:nvPicPr>
        <p:blipFill>
          <a:blip r:embed="rId4" cstate="print"/>
          <a:srcRect/>
          <a:stretch>
            <a:fillRect/>
          </a:stretch>
        </p:blipFill>
        <p:spPr bwMode="auto">
          <a:xfrm>
            <a:off x="-36512" y="1340768"/>
            <a:ext cx="1857375" cy="2990850"/>
          </a:xfrm>
          <a:prstGeom prst="rect">
            <a:avLst/>
          </a:prstGeom>
          <a:noFill/>
          <a:ln w="9525">
            <a:noFill/>
            <a:miter lim="800000"/>
            <a:headEnd/>
            <a:tailEnd/>
          </a:ln>
          <a:effectLst/>
        </p:spPr>
      </p:pic>
      <p:pic>
        <p:nvPicPr>
          <p:cNvPr id="9220" name="Picture 4"/>
          <p:cNvPicPr>
            <a:picLocks noChangeAspect="1" noChangeArrowheads="1"/>
          </p:cNvPicPr>
          <p:nvPr/>
        </p:nvPicPr>
        <p:blipFill>
          <a:blip r:embed="rId5" cstate="print"/>
          <a:srcRect/>
          <a:stretch>
            <a:fillRect/>
          </a:stretch>
        </p:blipFill>
        <p:spPr bwMode="auto">
          <a:xfrm>
            <a:off x="1763688" y="1340768"/>
            <a:ext cx="2057400" cy="2990850"/>
          </a:xfrm>
          <a:prstGeom prst="rect">
            <a:avLst/>
          </a:prstGeom>
          <a:noFill/>
          <a:ln w="9525">
            <a:noFill/>
            <a:miter lim="800000"/>
            <a:headEnd/>
            <a:tailEnd/>
          </a:ln>
          <a:effectLst/>
        </p:spPr>
      </p:pic>
      <p:pic>
        <p:nvPicPr>
          <p:cNvPr id="9221" name="Picture 5"/>
          <p:cNvPicPr>
            <a:picLocks noChangeAspect="1" noChangeArrowheads="1"/>
          </p:cNvPicPr>
          <p:nvPr/>
        </p:nvPicPr>
        <p:blipFill>
          <a:blip r:embed="rId6" cstate="print"/>
          <a:srcRect/>
          <a:stretch>
            <a:fillRect/>
          </a:stretch>
        </p:blipFill>
        <p:spPr bwMode="auto">
          <a:xfrm>
            <a:off x="3851920" y="1340768"/>
            <a:ext cx="1819275" cy="2990850"/>
          </a:xfrm>
          <a:prstGeom prst="rect">
            <a:avLst/>
          </a:prstGeom>
          <a:noFill/>
          <a:ln w="9525">
            <a:noFill/>
            <a:miter lim="800000"/>
            <a:headEnd/>
            <a:tailEnd/>
          </a:ln>
          <a:effectLst/>
        </p:spPr>
      </p:pic>
      <p:pic>
        <p:nvPicPr>
          <p:cNvPr id="9222" name="Picture 6"/>
          <p:cNvPicPr>
            <a:picLocks noChangeAspect="1" noChangeArrowheads="1"/>
          </p:cNvPicPr>
          <p:nvPr/>
        </p:nvPicPr>
        <p:blipFill>
          <a:blip r:embed="rId7" cstate="print"/>
          <a:srcRect/>
          <a:stretch>
            <a:fillRect/>
          </a:stretch>
        </p:blipFill>
        <p:spPr bwMode="auto">
          <a:xfrm>
            <a:off x="5652120" y="1340768"/>
            <a:ext cx="1666875" cy="2990850"/>
          </a:xfrm>
          <a:prstGeom prst="rect">
            <a:avLst/>
          </a:prstGeom>
          <a:noFill/>
          <a:ln w="9525">
            <a:noFill/>
            <a:miter lim="800000"/>
            <a:headEnd/>
            <a:tailEnd/>
          </a:ln>
          <a:effectLst/>
        </p:spPr>
      </p:pic>
      <p:pic>
        <p:nvPicPr>
          <p:cNvPr id="9223" name="Picture 7"/>
          <p:cNvPicPr>
            <a:picLocks noChangeAspect="1" noChangeArrowheads="1"/>
          </p:cNvPicPr>
          <p:nvPr/>
        </p:nvPicPr>
        <p:blipFill>
          <a:blip r:embed="rId8" cstate="print"/>
          <a:srcRect/>
          <a:stretch>
            <a:fillRect/>
          </a:stretch>
        </p:blipFill>
        <p:spPr bwMode="auto">
          <a:xfrm>
            <a:off x="7162800" y="1340768"/>
            <a:ext cx="1981200" cy="3028950"/>
          </a:xfrm>
          <a:prstGeom prst="rect">
            <a:avLst/>
          </a:prstGeom>
          <a:noFill/>
          <a:ln w="9525">
            <a:noFill/>
            <a:miter lim="800000"/>
            <a:headEnd/>
            <a:tailEnd/>
          </a:ln>
          <a:effectLst/>
        </p:spPr>
      </p:pic>
      <p:pic>
        <p:nvPicPr>
          <p:cNvPr id="9224" name="Picture 8"/>
          <p:cNvPicPr>
            <a:picLocks noChangeAspect="1" noChangeArrowheads="1"/>
          </p:cNvPicPr>
          <p:nvPr/>
        </p:nvPicPr>
        <p:blipFill>
          <a:blip r:embed="rId9" cstate="print"/>
          <a:srcRect/>
          <a:stretch>
            <a:fillRect/>
          </a:stretch>
        </p:blipFill>
        <p:spPr bwMode="auto">
          <a:xfrm>
            <a:off x="0" y="4653136"/>
            <a:ext cx="3019425" cy="1743075"/>
          </a:xfrm>
          <a:prstGeom prst="rect">
            <a:avLst/>
          </a:prstGeom>
          <a:noFill/>
          <a:ln w="9525">
            <a:noFill/>
            <a:miter lim="800000"/>
            <a:headEnd/>
            <a:tailEnd/>
          </a:ln>
          <a:effectLst/>
        </p:spPr>
      </p:pic>
      <p:pic>
        <p:nvPicPr>
          <p:cNvPr id="9225" name="Picture 9"/>
          <p:cNvPicPr>
            <a:picLocks noChangeAspect="1" noChangeArrowheads="1"/>
          </p:cNvPicPr>
          <p:nvPr/>
        </p:nvPicPr>
        <p:blipFill>
          <a:blip r:embed="rId10" cstate="print"/>
          <a:srcRect/>
          <a:stretch>
            <a:fillRect/>
          </a:stretch>
        </p:blipFill>
        <p:spPr bwMode="auto">
          <a:xfrm>
            <a:off x="6153150" y="4653136"/>
            <a:ext cx="2990850" cy="1728191"/>
          </a:xfrm>
          <a:prstGeom prst="rect">
            <a:avLst/>
          </a:prstGeom>
          <a:noFill/>
          <a:ln w="9525">
            <a:noFill/>
            <a:miter lim="800000"/>
            <a:headEnd/>
            <a:tailEnd/>
          </a:ln>
          <a:effectLst/>
        </p:spPr>
      </p:pic>
      <p:pic>
        <p:nvPicPr>
          <p:cNvPr id="9227" name="Picture 11"/>
          <p:cNvPicPr>
            <a:picLocks noChangeAspect="1" noChangeArrowheads="1"/>
          </p:cNvPicPr>
          <p:nvPr/>
        </p:nvPicPr>
        <p:blipFill>
          <a:blip r:embed="rId11" cstate="print"/>
          <a:srcRect/>
          <a:stretch>
            <a:fillRect/>
          </a:stretch>
        </p:blipFill>
        <p:spPr bwMode="auto">
          <a:xfrm>
            <a:off x="3275856" y="5013176"/>
            <a:ext cx="2774826" cy="11715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1000"/>
                                        <p:tgtEl>
                                          <p:spTgt spid="921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220"/>
                                        </p:tgtEl>
                                        <p:attrNameLst>
                                          <p:attrName>style.visibility</p:attrName>
                                        </p:attrNameLst>
                                      </p:cBhvr>
                                      <p:to>
                                        <p:strVal val="visible"/>
                                      </p:to>
                                    </p:set>
                                    <p:animEffect transition="in" filter="fade">
                                      <p:cBhvr>
                                        <p:cTn id="11" dur="1000"/>
                                        <p:tgtEl>
                                          <p:spTgt spid="922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221"/>
                                        </p:tgtEl>
                                        <p:attrNameLst>
                                          <p:attrName>style.visibility</p:attrName>
                                        </p:attrNameLst>
                                      </p:cBhvr>
                                      <p:to>
                                        <p:strVal val="visible"/>
                                      </p:to>
                                    </p:set>
                                    <p:animEffect transition="in" filter="fade">
                                      <p:cBhvr>
                                        <p:cTn id="15" dur="1000"/>
                                        <p:tgtEl>
                                          <p:spTgt spid="9221"/>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222"/>
                                        </p:tgtEl>
                                        <p:attrNameLst>
                                          <p:attrName>style.visibility</p:attrName>
                                        </p:attrNameLst>
                                      </p:cBhvr>
                                      <p:to>
                                        <p:strVal val="visible"/>
                                      </p:to>
                                    </p:set>
                                    <p:animEffect transition="in" filter="fade">
                                      <p:cBhvr>
                                        <p:cTn id="19" dur="1000"/>
                                        <p:tgtEl>
                                          <p:spTgt spid="9222"/>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9223"/>
                                        </p:tgtEl>
                                        <p:attrNameLst>
                                          <p:attrName>style.visibility</p:attrName>
                                        </p:attrNameLst>
                                      </p:cBhvr>
                                      <p:to>
                                        <p:strVal val="visible"/>
                                      </p:to>
                                    </p:set>
                                    <p:animEffect transition="in" filter="fade">
                                      <p:cBhvr>
                                        <p:cTn id="23" dur="1000"/>
                                        <p:tgtEl>
                                          <p:spTgt spid="9223"/>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9224"/>
                                        </p:tgtEl>
                                        <p:attrNameLst>
                                          <p:attrName>style.visibility</p:attrName>
                                        </p:attrNameLst>
                                      </p:cBhvr>
                                      <p:to>
                                        <p:strVal val="visible"/>
                                      </p:to>
                                    </p:set>
                                    <p:animEffect transition="in" filter="fade">
                                      <p:cBhvr>
                                        <p:cTn id="27" dur="1000"/>
                                        <p:tgtEl>
                                          <p:spTgt spid="9224"/>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9225"/>
                                        </p:tgtEl>
                                        <p:attrNameLst>
                                          <p:attrName>style.visibility</p:attrName>
                                        </p:attrNameLst>
                                      </p:cBhvr>
                                      <p:to>
                                        <p:strVal val="visible"/>
                                      </p:to>
                                    </p:set>
                                    <p:animEffect transition="in" filter="fade">
                                      <p:cBhvr>
                                        <p:cTn id="31" dur="1000"/>
                                        <p:tgtEl>
                                          <p:spTgt spid="9225"/>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9227"/>
                                        </p:tgtEl>
                                        <p:attrNameLst>
                                          <p:attrName>style.visibility</p:attrName>
                                        </p:attrNameLst>
                                      </p:cBhvr>
                                      <p:to>
                                        <p:strVal val="visible"/>
                                      </p:to>
                                    </p:set>
                                    <p:animEffect transition="in" filter="fade">
                                      <p:cBhvr>
                                        <p:cTn id="35" dur="1000"/>
                                        <p:tgtEl>
                                          <p:spTgt spid="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7544" y="216024"/>
            <a:ext cx="6563072" cy="836712"/>
          </a:xfrm>
        </p:spPr>
        <p:txBody>
          <a:bodyPr anchor="t" anchorCtr="0">
            <a:normAutofit/>
          </a:bodyPr>
          <a:lstStyle/>
          <a:p>
            <a:pPr algn="l" eaLnBrk="1" hangingPunct="1"/>
            <a:r>
              <a:rPr lang="en-ZA" sz="2400" b="1" dirty="0" smtClean="0">
                <a:solidFill>
                  <a:srgbClr val="002060"/>
                </a:solidFill>
              </a:rPr>
              <a:t>Exponential characteristics</a:t>
            </a:r>
          </a:p>
        </p:txBody>
      </p:sp>
      <p:pic>
        <p:nvPicPr>
          <p:cNvPr id="9227" name="Picture 11"/>
          <p:cNvPicPr>
            <a:picLocks noChangeAspect="1" noChangeArrowheads="1"/>
          </p:cNvPicPr>
          <p:nvPr/>
        </p:nvPicPr>
        <p:blipFill>
          <a:blip r:embed="rId3" cstate="print"/>
          <a:srcRect/>
          <a:stretch>
            <a:fillRect/>
          </a:stretch>
        </p:blipFill>
        <p:spPr bwMode="auto">
          <a:xfrm>
            <a:off x="467544" y="4869160"/>
            <a:ext cx="8208912" cy="1628800"/>
          </a:xfrm>
          <a:prstGeom prst="rect">
            <a:avLst/>
          </a:prstGeom>
          <a:noFill/>
          <a:ln w="9525">
            <a:noFill/>
            <a:miter lim="800000"/>
            <a:headEnd/>
            <a:tailEnd/>
          </a:ln>
          <a:effectLst/>
        </p:spPr>
      </p:pic>
      <p:pic>
        <p:nvPicPr>
          <p:cNvPr id="11266" name="Picture 2"/>
          <p:cNvPicPr>
            <a:picLocks noChangeAspect="1" noChangeArrowheads="1"/>
          </p:cNvPicPr>
          <p:nvPr/>
        </p:nvPicPr>
        <p:blipFill>
          <a:blip r:embed="rId4" cstate="print"/>
          <a:srcRect/>
          <a:stretch>
            <a:fillRect/>
          </a:stretch>
        </p:blipFill>
        <p:spPr bwMode="auto">
          <a:xfrm>
            <a:off x="6667500" y="1412776"/>
            <a:ext cx="2476500" cy="2190750"/>
          </a:xfrm>
          <a:prstGeom prst="rect">
            <a:avLst/>
          </a:prstGeom>
          <a:noFill/>
          <a:ln w="9525">
            <a:noFill/>
            <a:miter lim="800000"/>
            <a:headEnd/>
            <a:tailEnd/>
          </a:ln>
          <a:effectLst/>
        </p:spPr>
      </p:pic>
      <p:sp>
        <p:nvSpPr>
          <p:cNvPr id="13" name="Rectangle 3"/>
          <p:cNvSpPr txBox="1">
            <a:spLocks noChangeArrowheads="1"/>
          </p:cNvSpPr>
          <p:nvPr/>
        </p:nvSpPr>
        <p:spPr>
          <a:xfrm>
            <a:off x="179512" y="1412776"/>
            <a:ext cx="6336704" cy="5445224"/>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en-US" i="0" u="none" strike="noStrike" kern="1200" cap="none" spc="0" normalizeH="0" baseline="0" noProof="0" dirty="0" smtClean="0">
                <a:ln>
                  <a:noFill/>
                </a:ln>
                <a:solidFill>
                  <a:srgbClr val="150C8E"/>
                </a:solidFill>
                <a:effectLst/>
                <a:uLnTx/>
                <a:uFillTx/>
                <a:latin typeface="+mn-lt"/>
                <a:ea typeface="+mn-ea"/>
                <a:cs typeface="+mn-cs"/>
              </a:rPr>
              <a:t>Most strength,</a:t>
            </a:r>
            <a:r>
              <a:rPr kumimoji="0" lang="en-US" i="0" u="none" strike="noStrike" kern="1200" cap="none" spc="0" normalizeH="0" noProof="0" dirty="0" smtClean="0">
                <a:ln>
                  <a:noFill/>
                </a:ln>
                <a:solidFill>
                  <a:srgbClr val="150C8E"/>
                </a:solidFill>
                <a:effectLst/>
                <a:uLnTx/>
                <a:uFillTx/>
                <a:latin typeface="+mn-lt"/>
                <a:ea typeface="+mn-ea"/>
                <a:cs typeface="+mn-cs"/>
              </a:rPr>
              <a:t> decay and other characteristics are exponential</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endParaRPr lang="en-US" dirty="0" smtClean="0">
              <a:solidFill>
                <a:srgbClr val="150C8E"/>
              </a:solidFill>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en-US" i="0" u="none" strike="noStrike" kern="1200" cap="none" spc="0" normalizeH="0" noProof="0" dirty="0" smtClean="0">
                <a:ln>
                  <a:noFill/>
                </a:ln>
                <a:solidFill>
                  <a:srgbClr val="150C8E"/>
                </a:solidFill>
                <a:effectLst/>
                <a:uLnTx/>
                <a:uFillTx/>
                <a:latin typeface="+mn-lt"/>
                <a:ea typeface="+mn-ea"/>
                <a:cs typeface="+mn-cs"/>
              </a:rPr>
              <a:t>Change follows an exponential trajectory</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endParaRPr lang="en-US" dirty="0" smtClean="0">
              <a:solidFill>
                <a:srgbClr val="150C8E"/>
              </a:solidFill>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en-US" i="0" u="none" strike="noStrike" kern="1200" cap="none" spc="0" normalizeH="0" noProof="0" dirty="0" smtClean="0">
                <a:ln>
                  <a:noFill/>
                </a:ln>
                <a:solidFill>
                  <a:srgbClr val="150C8E"/>
                </a:solidFill>
                <a:effectLst/>
                <a:uLnTx/>
                <a:uFillTx/>
                <a:latin typeface="+mn-lt"/>
                <a:ea typeface="+mn-ea"/>
                <a:cs typeface="+mn-cs"/>
              </a:rPr>
              <a:t>Bed load and sediment load in water follow an exponential trajectory</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endParaRPr lang="en-US" dirty="0" smtClean="0">
              <a:solidFill>
                <a:srgbClr val="150C8E"/>
              </a:solidFill>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en-US" i="0" u="none" strike="noStrike" kern="1200" cap="none" spc="0" normalizeH="0" noProof="0" dirty="0" smtClean="0">
                <a:ln>
                  <a:noFill/>
                </a:ln>
                <a:solidFill>
                  <a:srgbClr val="150C8E"/>
                </a:solidFill>
                <a:effectLst/>
                <a:uLnTx/>
                <a:uFillTx/>
                <a:latin typeface="+mn-lt"/>
                <a:ea typeface="+mn-ea"/>
                <a:cs typeface="+mn-cs"/>
              </a:rPr>
              <a:t>Your car follows an exponential trajectory when you change direction</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endParaRPr lang="en-US" dirty="0" smtClean="0">
              <a:solidFill>
                <a:srgbClr val="150C8E"/>
              </a:solidFill>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en-US" i="0" u="none" strike="noStrike" kern="1200" cap="none" spc="0" normalizeH="0" noProof="0" dirty="0" smtClean="0">
                <a:ln>
                  <a:noFill/>
                </a:ln>
                <a:solidFill>
                  <a:srgbClr val="150C8E"/>
                </a:solidFill>
                <a:effectLst/>
                <a:uLnTx/>
                <a:uFillTx/>
                <a:latin typeface="+mn-lt"/>
                <a:ea typeface="+mn-ea"/>
                <a:cs typeface="+mn-cs"/>
              </a:rPr>
              <a:t>   Extrapolation from the tail end of an </a:t>
            </a:r>
          </a:p>
          <a:p>
            <a:pPr marL="342900" marR="0" lvl="0" indent="-342900" algn="l" defTabSz="914400" rtl="0" eaLnBrk="1" fontAlgn="auto" latinLnBrk="0" hangingPunct="1">
              <a:lnSpc>
                <a:spcPct val="100000"/>
              </a:lnSpc>
              <a:spcBef>
                <a:spcPct val="20000"/>
              </a:spcBef>
              <a:spcAft>
                <a:spcPts val="0"/>
              </a:spcAft>
              <a:buClrTx/>
              <a:buSzTx/>
              <a:tabLst/>
              <a:defRPr/>
            </a:pPr>
            <a:r>
              <a:rPr lang="en-US" dirty="0" smtClean="0">
                <a:solidFill>
                  <a:srgbClr val="150C8E"/>
                </a:solidFill>
              </a:rPr>
              <a:t>             </a:t>
            </a:r>
            <a:r>
              <a:rPr kumimoji="0" lang="en-US" i="0" u="none" strike="noStrike" kern="1200" cap="none" spc="0" normalizeH="0" noProof="0" dirty="0" smtClean="0">
                <a:ln>
                  <a:noFill/>
                </a:ln>
                <a:solidFill>
                  <a:srgbClr val="150C8E"/>
                </a:solidFill>
                <a:effectLst/>
                <a:uLnTx/>
                <a:uFillTx/>
                <a:latin typeface="+mn-lt"/>
                <a:ea typeface="+mn-ea"/>
                <a:cs typeface="+mn-cs"/>
              </a:rPr>
              <a:t>exponential distribution, especially on the</a:t>
            </a:r>
          </a:p>
          <a:p>
            <a:pPr marL="342900" marR="0" lvl="0" indent="-342900" algn="l" defTabSz="914400" rtl="0" eaLnBrk="1" fontAlgn="auto" latinLnBrk="0" hangingPunct="1">
              <a:lnSpc>
                <a:spcPct val="100000"/>
              </a:lnSpc>
              <a:spcBef>
                <a:spcPct val="20000"/>
              </a:spcBef>
              <a:spcAft>
                <a:spcPts val="0"/>
              </a:spcAft>
              <a:buClrTx/>
              <a:buSzTx/>
              <a:tabLst/>
              <a:defRPr/>
            </a:pPr>
            <a:r>
              <a:rPr lang="en-US" dirty="0" smtClean="0">
                <a:solidFill>
                  <a:srgbClr val="150C8E"/>
                </a:solidFill>
              </a:rPr>
              <a:t>                    </a:t>
            </a:r>
            <a:r>
              <a:rPr kumimoji="0" lang="en-US" i="0" u="none" strike="noStrike" kern="1200" cap="none" spc="0" normalizeH="0" noProof="0" dirty="0" smtClean="0">
                <a:ln>
                  <a:noFill/>
                </a:ln>
                <a:solidFill>
                  <a:srgbClr val="150C8E"/>
                </a:solidFill>
                <a:effectLst/>
                <a:uLnTx/>
                <a:uFillTx/>
                <a:latin typeface="+mn-lt"/>
                <a:ea typeface="+mn-ea"/>
                <a:cs typeface="+mn-cs"/>
              </a:rPr>
              <a:t> basis of linear assumptions is highly </a:t>
            </a:r>
          </a:p>
          <a:p>
            <a:pPr marL="342900" marR="0" lvl="0" indent="-342900" algn="l" defTabSz="914400" rtl="0" eaLnBrk="1" fontAlgn="auto" latinLnBrk="0" hangingPunct="1">
              <a:lnSpc>
                <a:spcPct val="100000"/>
              </a:lnSpc>
              <a:spcBef>
                <a:spcPct val="20000"/>
              </a:spcBef>
              <a:spcAft>
                <a:spcPts val="0"/>
              </a:spcAft>
              <a:buClrTx/>
              <a:buSzTx/>
              <a:tabLst/>
              <a:defRPr/>
            </a:pPr>
            <a:r>
              <a:rPr lang="en-US" dirty="0" smtClean="0">
                <a:solidFill>
                  <a:srgbClr val="150C8E"/>
                </a:solidFill>
              </a:rPr>
              <a:t>                                 </a:t>
            </a:r>
            <a:r>
              <a:rPr kumimoji="0" lang="en-US" i="0" u="none" strike="noStrike" kern="1200" cap="none" spc="0" normalizeH="0" noProof="0" dirty="0" smtClean="0">
                <a:ln>
                  <a:noFill/>
                </a:ln>
                <a:solidFill>
                  <a:srgbClr val="150C8E"/>
                </a:solidFill>
                <a:effectLst/>
                <a:uLnTx/>
                <a:uFillTx/>
                <a:latin typeface="+mn-lt"/>
                <a:ea typeface="+mn-ea"/>
                <a:cs typeface="+mn-cs"/>
              </a:rPr>
              <a:t>inadvisable</a:t>
            </a:r>
            <a:endParaRPr kumimoji="0" lang="en-ZA"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6" name="Picture 1"/>
          <p:cNvPicPr>
            <a:picLocks noChangeAspect="1" noChangeArrowheads="1"/>
          </p:cNvPicPr>
          <p:nvPr/>
        </p:nvPicPr>
        <p:blipFill>
          <a:blip r:embed="rId5" cstate="print"/>
          <a:srcRect/>
          <a:stretch>
            <a:fillRect/>
          </a:stretch>
        </p:blipFill>
        <p:spPr bwMode="auto">
          <a:xfrm>
            <a:off x="6732240" y="5351462"/>
            <a:ext cx="3209925" cy="2686050"/>
          </a:xfrm>
          <a:prstGeom prst="rect">
            <a:avLst/>
          </a:prstGeom>
          <a:noFill/>
          <a:ln w="9525">
            <a:noFill/>
            <a:miter lim="800000"/>
            <a:headEnd/>
            <a:tailEnd/>
          </a:ln>
        </p:spPr>
      </p:pic>
      <p:cxnSp>
        <p:nvCxnSpPr>
          <p:cNvPr id="8" name="Straight Arrow Connector 7"/>
          <p:cNvCxnSpPr/>
          <p:nvPr/>
        </p:nvCxnSpPr>
        <p:spPr>
          <a:xfrm rot="10800000">
            <a:off x="6876256" y="6453336"/>
            <a:ext cx="1008112" cy="1588"/>
          </a:xfrm>
          <a:prstGeom prst="straightConnector1">
            <a:avLst/>
          </a:prstGeom>
          <a:ln w="120650">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0" y="6381328"/>
            <a:ext cx="6660232" cy="72008"/>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3528" y="5877272"/>
            <a:ext cx="936104" cy="369332"/>
          </a:xfrm>
          <a:prstGeom prst="rect">
            <a:avLst/>
          </a:prstGeom>
          <a:noFill/>
        </p:spPr>
        <p:txBody>
          <a:bodyPr wrap="square" rtlCol="0">
            <a:spAutoFit/>
          </a:bodyPr>
          <a:lstStyle/>
          <a:p>
            <a:r>
              <a:rPr lang="en-ZA" dirty="0" smtClean="0">
                <a:solidFill>
                  <a:srgbClr val="002060"/>
                </a:solidFill>
              </a:rPr>
              <a:t>versus</a:t>
            </a:r>
            <a:endParaRPr lang="en-US"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27"/>
                                        </p:tgtEl>
                                        <p:attrNameLst>
                                          <p:attrName>style.visibility</p:attrName>
                                        </p:attrNameLst>
                                      </p:cBhvr>
                                      <p:to>
                                        <p:strVal val="visible"/>
                                      </p:to>
                                    </p:set>
                                    <p:animEffect transition="in" filter="fade">
                                      <p:cBhvr>
                                        <p:cTn id="7" dur="2000"/>
                                        <p:tgtEl>
                                          <p:spTgt spid="922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2000"/>
                                        <p:tgtEl>
                                          <p:spTgt spid="13">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2000"/>
                                        <p:tgtEl>
                                          <p:spTgt spid="13">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2000"/>
                                        <p:tgtEl>
                                          <p:spTgt spid="13">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11266"/>
                                        </p:tgtEl>
                                        <p:attrNameLst>
                                          <p:attrName>style.visibility</p:attrName>
                                        </p:attrNameLst>
                                      </p:cBhvr>
                                      <p:to>
                                        <p:strVal val="visible"/>
                                      </p:to>
                                    </p:set>
                                    <p:animEffect transition="in" filter="fade">
                                      <p:cBhvr>
                                        <p:cTn id="23" dur="2000"/>
                                        <p:tgtEl>
                                          <p:spTgt spid="11266"/>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fade">
                                      <p:cBhvr>
                                        <p:cTn id="27" dur="2000"/>
                                        <p:tgtEl>
                                          <p:spTgt spid="13">
                                            <p:txEl>
                                              <p:pRg st="6" end="6"/>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13">
                                            <p:txEl>
                                              <p:pRg st="8" end="8"/>
                                            </p:txEl>
                                          </p:spTgt>
                                        </p:tgtEl>
                                        <p:attrNameLst>
                                          <p:attrName>style.visibility</p:attrName>
                                        </p:attrNameLst>
                                      </p:cBhvr>
                                      <p:to>
                                        <p:strVal val="visible"/>
                                      </p:to>
                                    </p:set>
                                    <p:animEffect transition="in" filter="fade">
                                      <p:cBhvr>
                                        <p:cTn id="31" dur="1000"/>
                                        <p:tgtEl>
                                          <p:spTgt spid="13">
                                            <p:txEl>
                                              <p:pRg st="8" end="8"/>
                                            </p:txEl>
                                          </p:spTgt>
                                        </p:tgtEl>
                                      </p:cBhvr>
                                    </p:animEffect>
                                  </p:childTnLst>
                                </p:cTn>
                              </p:par>
                            </p:childTnLst>
                          </p:cTn>
                        </p:par>
                        <p:par>
                          <p:cTn id="32" fill="hold">
                            <p:stCondLst>
                              <p:cond delay="130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childTnLst>
                                </p:cTn>
                              </p:par>
                            </p:childTnLst>
                          </p:cTn>
                        </p:par>
                        <p:par>
                          <p:cTn id="36" fill="hold">
                            <p:stCondLst>
                              <p:cond delay="14000"/>
                            </p:stCondLst>
                            <p:childTnLst>
                              <p:par>
                                <p:cTn id="37" presetID="10" presetClass="entr" presetSubtype="0" fill="hold" nodeType="afterEffect">
                                  <p:stCondLst>
                                    <p:cond delay="0"/>
                                  </p:stCondLst>
                                  <p:childTnLst>
                                    <p:set>
                                      <p:cBhvr>
                                        <p:cTn id="38" dur="1" fill="hold">
                                          <p:stCondLst>
                                            <p:cond delay="0"/>
                                          </p:stCondLst>
                                        </p:cTn>
                                        <p:tgtEl>
                                          <p:spTgt spid="13">
                                            <p:txEl>
                                              <p:pRg st="9" end="9"/>
                                            </p:txEl>
                                          </p:spTgt>
                                        </p:tgtEl>
                                        <p:attrNameLst>
                                          <p:attrName>style.visibility</p:attrName>
                                        </p:attrNameLst>
                                      </p:cBhvr>
                                      <p:to>
                                        <p:strVal val="visible"/>
                                      </p:to>
                                    </p:set>
                                    <p:animEffect transition="in" filter="fade">
                                      <p:cBhvr>
                                        <p:cTn id="39" dur="1000"/>
                                        <p:tgtEl>
                                          <p:spTgt spid="13">
                                            <p:txEl>
                                              <p:pRg st="9" end="9"/>
                                            </p:txEl>
                                          </p:spTgt>
                                        </p:tgtEl>
                                      </p:cBhvr>
                                    </p:animEffect>
                                  </p:childTnLst>
                                </p:cTn>
                              </p:par>
                            </p:childTnLst>
                          </p:cTn>
                        </p:par>
                        <p:par>
                          <p:cTn id="40" fill="hold">
                            <p:stCondLst>
                              <p:cond delay="15000"/>
                            </p:stCondLst>
                            <p:childTnLst>
                              <p:par>
                                <p:cTn id="41" presetID="10"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000"/>
                                        <p:tgtEl>
                                          <p:spTgt spid="8"/>
                                        </p:tgtEl>
                                      </p:cBhvr>
                                    </p:animEffect>
                                  </p:childTnLst>
                                </p:cTn>
                              </p:par>
                            </p:childTnLst>
                          </p:cTn>
                        </p:par>
                        <p:par>
                          <p:cTn id="44" fill="hold">
                            <p:stCondLst>
                              <p:cond delay="17000"/>
                            </p:stCondLst>
                            <p:childTnLst>
                              <p:par>
                                <p:cTn id="45" presetID="10" presetClass="entr" presetSubtype="0" fill="hold" nodeType="afterEffect">
                                  <p:stCondLst>
                                    <p:cond delay="0"/>
                                  </p:stCondLst>
                                  <p:childTnLst>
                                    <p:set>
                                      <p:cBhvr>
                                        <p:cTn id="46" dur="1" fill="hold">
                                          <p:stCondLst>
                                            <p:cond delay="0"/>
                                          </p:stCondLst>
                                        </p:cTn>
                                        <p:tgtEl>
                                          <p:spTgt spid="13">
                                            <p:txEl>
                                              <p:pRg st="10" end="10"/>
                                            </p:txEl>
                                          </p:spTgt>
                                        </p:tgtEl>
                                        <p:attrNameLst>
                                          <p:attrName>style.visibility</p:attrName>
                                        </p:attrNameLst>
                                      </p:cBhvr>
                                      <p:to>
                                        <p:strVal val="visible"/>
                                      </p:to>
                                    </p:set>
                                    <p:animEffect transition="in" filter="fade">
                                      <p:cBhvr>
                                        <p:cTn id="47" dur="1000"/>
                                        <p:tgtEl>
                                          <p:spTgt spid="13">
                                            <p:txEl>
                                              <p:pRg st="10" end="10"/>
                                            </p:txEl>
                                          </p:spTgt>
                                        </p:tgtEl>
                                      </p:cBhvr>
                                    </p:animEffect>
                                  </p:childTnLst>
                                </p:cTn>
                              </p:par>
                            </p:childTnLst>
                          </p:cTn>
                        </p:par>
                        <p:par>
                          <p:cTn id="48" fill="hold">
                            <p:stCondLst>
                              <p:cond delay="18000"/>
                            </p:stCondLst>
                            <p:childTnLst>
                              <p:par>
                                <p:cTn id="49" presetID="10" presetClass="entr" presetSubtype="0" fill="hold" nodeType="afterEffect">
                                  <p:stCondLst>
                                    <p:cond delay="0"/>
                                  </p:stCondLst>
                                  <p:childTnLst>
                                    <p:set>
                                      <p:cBhvr>
                                        <p:cTn id="50" dur="1" fill="hold">
                                          <p:stCondLst>
                                            <p:cond delay="0"/>
                                          </p:stCondLst>
                                        </p:cTn>
                                        <p:tgtEl>
                                          <p:spTgt spid="13">
                                            <p:txEl>
                                              <p:pRg st="11" end="11"/>
                                            </p:txEl>
                                          </p:spTgt>
                                        </p:tgtEl>
                                        <p:attrNameLst>
                                          <p:attrName>style.visibility</p:attrName>
                                        </p:attrNameLst>
                                      </p:cBhvr>
                                      <p:to>
                                        <p:strVal val="visible"/>
                                      </p:to>
                                    </p:set>
                                    <p:animEffect transition="in" filter="fade">
                                      <p:cBhvr>
                                        <p:cTn id="51" dur="1000"/>
                                        <p:tgtEl>
                                          <p:spTgt spid="13">
                                            <p:txEl>
                                              <p:pRg st="11" end="11"/>
                                            </p:txEl>
                                          </p:spTgt>
                                        </p:tgtEl>
                                      </p:cBhvr>
                                    </p:animEffect>
                                  </p:childTnLst>
                                </p:cTn>
                              </p:par>
                            </p:childTnLst>
                          </p:cTn>
                        </p:par>
                        <p:par>
                          <p:cTn id="52" fill="hold">
                            <p:stCondLst>
                              <p:cond delay="19000"/>
                            </p:stCondLst>
                            <p:childTnLst>
                              <p:par>
                                <p:cTn id="53" presetID="10" presetClass="entr" presetSubtype="0"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2000"/>
                                        <p:tgtEl>
                                          <p:spTgt spid="11"/>
                                        </p:tgtEl>
                                      </p:cBhvr>
                                    </p:animEffect>
                                  </p:childTnLst>
                                </p:cTn>
                              </p:par>
                            </p:childTnLst>
                          </p:cTn>
                        </p:par>
                        <p:par>
                          <p:cTn id="56" fill="hold">
                            <p:stCondLst>
                              <p:cond delay="21000"/>
                            </p:stCondLst>
                            <p:childTnLst>
                              <p:par>
                                <p:cTn id="57" presetID="2" presetClass="entr" presetSubtype="3"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1+#ppt_w/2"/>
                                          </p:val>
                                        </p:tav>
                                        <p:tav tm="100000">
                                          <p:val>
                                            <p:strVal val="#ppt_x"/>
                                          </p:val>
                                        </p:tav>
                                      </p:tavLst>
                                    </p:anim>
                                    <p:anim calcmode="lin" valueType="num">
                                      <p:cBhvr additive="base">
                                        <p:cTn id="6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a:r>
              <a:rPr lang="en-ZA" sz="2400" b="1" dirty="0" smtClean="0">
                <a:solidFill>
                  <a:schemeClr val="tx2"/>
                </a:solidFill>
              </a:rPr>
              <a:t>“Extrapolation should be avoided”</a:t>
            </a:r>
            <a:br>
              <a:rPr lang="en-ZA" sz="2400" b="1" dirty="0" smtClean="0">
                <a:solidFill>
                  <a:schemeClr val="tx2"/>
                </a:solidFill>
              </a:rPr>
            </a:br>
            <a:r>
              <a:rPr lang="en-ZA" sz="2400" b="1" dirty="0" smtClean="0">
                <a:solidFill>
                  <a:schemeClr val="tx2"/>
                </a:solidFill>
              </a:rPr>
              <a:t>A fundamental engineering principle</a:t>
            </a:r>
            <a:endParaRPr lang="en-ZA" sz="2400" b="1" dirty="0" smtClean="0">
              <a:solidFill>
                <a:srgbClr val="002060"/>
              </a:solidFill>
            </a:endParaRPr>
          </a:p>
        </p:txBody>
      </p:sp>
      <p:sp>
        <p:nvSpPr>
          <p:cNvPr id="41987" name="Rectangle 3"/>
          <p:cNvSpPr>
            <a:spLocks noGrp="1" noChangeArrowheads="1"/>
          </p:cNvSpPr>
          <p:nvPr>
            <p:ph type="body" idx="1"/>
          </p:nvPr>
        </p:nvSpPr>
        <p:spPr>
          <a:xfrm>
            <a:off x="395536" y="1628800"/>
            <a:ext cx="8229600" cy="4525963"/>
          </a:xfrm>
        </p:spPr>
        <p:txBody>
          <a:bodyPr>
            <a:normAutofit fontScale="92500" lnSpcReduction="10000"/>
          </a:bodyPr>
          <a:lstStyle/>
          <a:p>
            <a:pPr>
              <a:buFont typeface="Wingdings" pitchFamily="2" charset="2"/>
              <a:buChar char="Ø"/>
            </a:pPr>
            <a:r>
              <a:rPr lang="en-ZA" sz="1800" dirty="0" smtClean="0">
                <a:solidFill>
                  <a:srgbClr val="150C8E"/>
                </a:solidFill>
              </a:rPr>
              <a:t>Only limited increments outside known ranges</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Fundamental principle of engineering analysis and design</a:t>
            </a:r>
            <a:endParaRPr lang="en-US" sz="1800" dirty="0" smtClean="0">
              <a:solidFill>
                <a:srgbClr val="150C8E"/>
              </a:solidFill>
            </a:endParaRPr>
          </a:p>
          <a:p>
            <a:pPr>
              <a:buFont typeface="Wingdings" pitchFamily="2" charset="2"/>
              <a:buChar char="Ø"/>
            </a:pPr>
            <a:endParaRPr lang="en-US" sz="1800" dirty="0" smtClean="0">
              <a:solidFill>
                <a:srgbClr val="150C8E"/>
              </a:solidFill>
            </a:endParaRPr>
          </a:p>
          <a:p>
            <a:pPr>
              <a:buFont typeface="Wingdings" pitchFamily="2" charset="2"/>
              <a:buChar char="Ø"/>
            </a:pPr>
            <a:r>
              <a:rPr lang="en-ZA" sz="1800" dirty="0" smtClean="0">
                <a:solidFill>
                  <a:srgbClr val="150C8E"/>
                </a:solidFill>
              </a:rPr>
              <a:t>Google search for words ‘extrapolation should be avoided’ 6,180,000 pages with the words on the same page</a:t>
            </a:r>
            <a:endParaRPr lang="en-US" sz="1800" dirty="0" smtClean="0">
              <a:solidFill>
                <a:srgbClr val="150C8E"/>
              </a:solidFill>
            </a:endParaRPr>
          </a:p>
          <a:p>
            <a:pPr>
              <a:buFont typeface="Wingdings" pitchFamily="2" charset="2"/>
              <a:buChar char="Ø"/>
            </a:pPr>
            <a:endParaRPr lang="en-US" sz="1800" dirty="0" smtClean="0">
              <a:solidFill>
                <a:srgbClr val="150C8E"/>
              </a:solidFill>
            </a:endParaRPr>
          </a:p>
          <a:p>
            <a:pPr>
              <a:buFont typeface="Wingdings" pitchFamily="2" charset="2"/>
              <a:buChar char="Ø"/>
            </a:pPr>
            <a:r>
              <a:rPr lang="en-ZA" sz="1800" dirty="0" smtClean="0">
                <a:solidFill>
                  <a:srgbClr val="150C8E"/>
                </a:solidFill>
              </a:rPr>
              <a:t>965 pages with the exact phrase “extrapolation should be avoided”</a:t>
            </a:r>
            <a:endParaRPr lang="en-US" sz="1800" dirty="0" smtClean="0">
              <a:solidFill>
                <a:srgbClr val="150C8E"/>
              </a:solidFill>
            </a:endParaRPr>
          </a:p>
          <a:p>
            <a:pPr>
              <a:buFont typeface="Wingdings" pitchFamily="2" charset="2"/>
              <a:buChar char="Ø"/>
            </a:pPr>
            <a:endParaRPr lang="en-US" sz="1800" dirty="0" smtClean="0">
              <a:solidFill>
                <a:srgbClr val="150C8E"/>
              </a:solidFill>
            </a:endParaRPr>
          </a:p>
          <a:p>
            <a:pPr>
              <a:buFont typeface="Wingdings" pitchFamily="2" charset="2"/>
              <a:buChar char="Ø"/>
            </a:pPr>
            <a:r>
              <a:rPr lang="en-ZA" sz="1800" dirty="0" smtClean="0">
                <a:solidFill>
                  <a:srgbClr val="150C8E"/>
                </a:solidFill>
              </a:rPr>
              <a:t>Any theory that relies on extrapolation MUST be suspect</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All theories relating to the origin of the earth, the age of the earth, the age of geological formations, etc are THEORIES</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Examine such theories critically and do NOT suspend your intellect</a:t>
            </a:r>
          </a:p>
          <a:p>
            <a:pPr eaLnBrk="1" hangingPunct="1">
              <a:buNone/>
            </a:pPr>
            <a:endParaRPr lang="en-ZA" sz="1800" dirty="0" smtClean="0"/>
          </a:p>
        </p:txBody>
      </p:sp>
      <p:pic>
        <p:nvPicPr>
          <p:cNvPr id="12291" name="Picture 3"/>
          <p:cNvPicPr>
            <a:picLocks noChangeAspect="1" noChangeArrowheads="1"/>
          </p:cNvPicPr>
          <p:nvPr/>
        </p:nvPicPr>
        <p:blipFill>
          <a:blip r:embed="rId3" cstate="print"/>
          <a:srcRect/>
          <a:stretch>
            <a:fillRect/>
          </a:stretch>
        </p:blipFill>
        <p:spPr bwMode="auto">
          <a:xfrm>
            <a:off x="0" y="1340768"/>
            <a:ext cx="9144000" cy="6858000"/>
          </a:xfrm>
          <a:prstGeom prst="rect">
            <a:avLst/>
          </a:prstGeom>
          <a:noFill/>
          <a:ln w="9525">
            <a:noFill/>
            <a:miter lim="800000"/>
            <a:headEnd/>
            <a:tailEnd/>
          </a:ln>
          <a:effectLst/>
        </p:spPr>
      </p:pic>
      <p:pic>
        <p:nvPicPr>
          <p:cNvPr id="12290" name="Picture 2"/>
          <p:cNvPicPr>
            <a:picLocks noChangeAspect="1" noChangeArrowheads="1"/>
          </p:cNvPicPr>
          <p:nvPr/>
        </p:nvPicPr>
        <p:blipFill>
          <a:blip r:embed="rId4" cstate="print"/>
          <a:srcRect/>
          <a:stretch>
            <a:fillRect/>
          </a:stretch>
        </p:blipFill>
        <p:spPr bwMode="auto">
          <a:xfrm>
            <a:off x="0" y="1340768"/>
            <a:ext cx="9143999"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0"/>
                                        <p:tgtEl>
                                          <p:spTgt spid="12290"/>
                                        </p:tgtEl>
                                      </p:cBhvr>
                                    </p:animEffect>
                                    <p:set>
                                      <p:cBhvr>
                                        <p:cTn id="7" dur="1" fill="hold">
                                          <p:stCondLst>
                                            <p:cond delay="4999"/>
                                          </p:stCondLst>
                                        </p:cTn>
                                        <p:tgtEl>
                                          <p:spTgt spid="12290"/>
                                        </p:tgtEl>
                                        <p:attrNameLst>
                                          <p:attrName>style.visibility</p:attrName>
                                        </p:attrNameLst>
                                      </p:cBhvr>
                                      <p:to>
                                        <p:strVal val="hidden"/>
                                      </p:to>
                                    </p:set>
                                  </p:childTnLst>
                                </p:cTn>
                              </p:par>
                            </p:childTnLst>
                          </p:cTn>
                        </p:par>
                        <p:par>
                          <p:cTn id="8" fill="hold">
                            <p:stCondLst>
                              <p:cond delay="5000"/>
                            </p:stCondLst>
                            <p:childTnLst>
                              <p:par>
                                <p:cTn id="9" presetID="10" presetClass="exit" presetSubtype="0" fill="hold" nodeType="afterEffect">
                                  <p:stCondLst>
                                    <p:cond delay="0"/>
                                  </p:stCondLst>
                                  <p:childTnLst>
                                    <p:animEffect transition="out" filter="fade">
                                      <p:cBhvr>
                                        <p:cTn id="10" dur="5000"/>
                                        <p:tgtEl>
                                          <p:spTgt spid="12291"/>
                                        </p:tgtEl>
                                      </p:cBhvr>
                                    </p:animEffect>
                                    <p:set>
                                      <p:cBhvr>
                                        <p:cTn id="11" dur="1" fill="hold">
                                          <p:stCondLst>
                                            <p:cond delay="4999"/>
                                          </p:stCondLst>
                                        </p:cTn>
                                        <p:tgtEl>
                                          <p:spTgt spid="12291"/>
                                        </p:tgtEl>
                                        <p:attrNameLst>
                                          <p:attrName>style.visibility</p:attrName>
                                        </p:attrNameLst>
                                      </p:cBhvr>
                                      <p:to>
                                        <p:strVal val="hidden"/>
                                      </p:to>
                                    </p:set>
                                  </p:childTnLst>
                                </p:cTn>
                              </p:par>
                            </p:childTnLst>
                          </p:cTn>
                        </p:par>
                        <p:par>
                          <p:cTn id="12" fill="hold">
                            <p:stCondLst>
                              <p:cond delay="10000"/>
                            </p:stCondLst>
                            <p:childTnLst>
                              <p:par>
                                <p:cTn id="13" presetID="10" presetClass="entr" presetSubtype="0" fill="hold" nodeType="afterEffect">
                                  <p:stCondLst>
                                    <p:cond delay="0"/>
                                  </p:stCondLst>
                                  <p:childTnLst>
                                    <p:set>
                                      <p:cBhvr>
                                        <p:cTn id="14" dur="1" fill="hold">
                                          <p:stCondLst>
                                            <p:cond delay="0"/>
                                          </p:stCondLst>
                                        </p:cTn>
                                        <p:tgtEl>
                                          <p:spTgt spid="41987">
                                            <p:txEl>
                                              <p:pRg st="0" end="0"/>
                                            </p:txEl>
                                          </p:spTgt>
                                        </p:tgtEl>
                                        <p:attrNameLst>
                                          <p:attrName>style.visibility</p:attrName>
                                        </p:attrNameLst>
                                      </p:cBhvr>
                                      <p:to>
                                        <p:strVal val="visible"/>
                                      </p:to>
                                    </p:set>
                                    <p:animEffect transition="in" filter="fade">
                                      <p:cBhvr>
                                        <p:cTn id="15" dur="2000"/>
                                        <p:tgtEl>
                                          <p:spTgt spid="41987">
                                            <p:txEl>
                                              <p:pRg st="0" end="0"/>
                                            </p:txEl>
                                          </p:spTgt>
                                        </p:tgtEl>
                                      </p:cBhvr>
                                    </p:animEffect>
                                  </p:childTnLst>
                                </p:cTn>
                              </p:par>
                            </p:childTnLst>
                          </p:cTn>
                        </p:par>
                        <p:par>
                          <p:cTn id="16" fill="hold">
                            <p:stCondLst>
                              <p:cond delay="12000"/>
                            </p:stCondLst>
                            <p:childTnLst>
                              <p:par>
                                <p:cTn id="17" presetID="10" presetClass="entr" presetSubtype="0" fill="hold" nodeType="after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Effect transition="in" filter="fade">
                                      <p:cBhvr>
                                        <p:cTn id="19" dur="2000"/>
                                        <p:tgtEl>
                                          <p:spTgt spid="41987">
                                            <p:txEl>
                                              <p:pRg st="2" end="2"/>
                                            </p:txEl>
                                          </p:spTgt>
                                        </p:tgtEl>
                                      </p:cBhvr>
                                    </p:animEffect>
                                  </p:childTnLst>
                                </p:cTn>
                              </p:par>
                            </p:childTnLst>
                          </p:cTn>
                        </p:par>
                        <p:par>
                          <p:cTn id="20" fill="hold">
                            <p:stCondLst>
                              <p:cond delay="14000"/>
                            </p:stCondLst>
                            <p:childTnLst>
                              <p:par>
                                <p:cTn id="21" presetID="10" presetClass="entr" presetSubtype="0" fill="hold" nodeType="afterEffect">
                                  <p:stCondLst>
                                    <p:cond delay="0"/>
                                  </p:stCondLst>
                                  <p:childTnLst>
                                    <p:set>
                                      <p:cBhvr>
                                        <p:cTn id="22" dur="1" fill="hold">
                                          <p:stCondLst>
                                            <p:cond delay="0"/>
                                          </p:stCondLst>
                                        </p:cTn>
                                        <p:tgtEl>
                                          <p:spTgt spid="41987">
                                            <p:txEl>
                                              <p:pRg st="4" end="4"/>
                                            </p:txEl>
                                          </p:spTgt>
                                        </p:tgtEl>
                                        <p:attrNameLst>
                                          <p:attrName>style.visibility</p:attrName>
                                        </p:attrNameLst>
                                      </p:cBhvr>
                                      <p:to>
                                        <p:strVal val="visible"/>
                                      </p:to>
                                    </p:set>
                                    <p:animEffect transition="in" filter="fade">
                                      <p:cBhvr>
                                        <p:cTn id="23" dur="2000"/>
                                        <p:tgtEl>
                                          <p:spTgt spid="41987">
                                            <p:txEl>
                                              <p:pRg st="4" end="4"/>
                                            </p:txEl>
                                          </p:spTgt>
                                        </p:tgtEl>
                                      </p:cBhvr>
                                    </p:animEffect>
                                  </p:childTnLst>
                                </p:cTn>
                              </p:par>
                            </p:childTnLst>
                          </p:cTn>
                        </p:par>
                        <p:par>
                          <p:cTn id="24" fill="hold">
                            <p:stCondLst>
                              <p:cond delay="16000"/>
                            </p:stCondLst>
                            <p:childTnLst>
                              <p:par>
                                <p:cTn id="25" presetID="10" presetClass="entr" presetSubtype="0" fill="hold" nodeType="afterEffect">
                                  <p:stCondLst>
                                    <p:cond delay="0"/>
                                  </p:stCondLst>
                                  <p:childTnLst>
                                    <p:set>
                                      <p:cBhvr>
                                        <p:cTn id="26" dur="1" fill="hold">
                                          <p:stCondLst>
                                            <p:cond delay="0"/>
                                          </p:stCondLst>
                                        </p:cTn>
                                        <p:tgtEl>
                                          <p:spTgt spid="41987">
                                            <p:txEl>
                                              <p:pRg st="6" end="6"/>
                                            </p:txEl>
                                          </p:spTgt>
                                        </p:tgtEl>
                                        <p:attrNameLst>
                                          <p:attrName>style.visibility</p:attrName>
                                        </p:attrNameLst>
                                      </p:cBhvr>
                                      <p:to>
                                        <p:strVal val="visible"/>
                                      </p:to>
                                    </p:set>
                                    <p:animEffect transition="in" filter="fade">
                                      <p:cBhvr>
                                        <p:cTn id="27" dur="2000"/>
                                        <p:tgtEl>
                                          <p:spTgt spid="41987">
                                            <p:txEl>
                                              <p:pRg st="6" end="6"/>
                                            </p:txEl>
                                          </p:spTgt>
                                        </p:tgtEl>
                                      </p:cBhvr>
                                    </p:animEffect>
                                  </p:childTnLst>
                                </p:cTn>
                              </p:par>
                            </p:childTnLst>
                          </p:cTn>
                        </p:par>
                        <p:par>
                          <p:cTn id="28" fill="hold">
                            <p:stCondLst>
                              <p:cond delay="18000"/>
                            </p:stCondLst>
                            <p:childTnLst>
                              <p:par>
                                <p:cTn id="29" presetID="10" presetClass="entr" presetSubtype="0" fill="hold" nodeType="afterEffect">
                                  <p:stCondLst>
                                    <p:cond delay="0"/>
                                  </p:stCondLst>
                                  <p:childTnLst>
                                    <p:set>
                                      <p:cBhvr>
                                        <p:cTn id="30" dur="1" fill="hold">
                                          <p:stCondLst>
                                            <p:cond delay="0"/>
                                          </p:stCondLst>
                                        </p:cTn>
                                        <p:tgtEl>
                                          <p:spTgt spid="41987">
                                            <p:txEl>
                                              <p:pRg st="8" end="8"/>
                                            </p:txEl>
                                          </p:spTgt>
                                        </p:tgtEl>
                                        <p:attrNameLst>
                                          <p:attrName>style.visibility</p:attrName>
                                        </p:attrNameLst>
                                      </p:cBhvr>
                                      <p:to>
                                        <p:strVal val="visible"/>
                                      </p:to>
                                    </p:set>
                                    <p:animEffect transition="in" filter="fade">
                                      <p:cBhvr>
                                        <p:cTn id="31" dur="2000"/>
                                        <p:tgtEl>
                                          <p:spTgt spid="41987">
                                            <p:txEl>
                                              <p:pRg st="8" end="8"/>
                                            </p:txEl>
                                          </p:spTgt>
                                        </p:tgtEl>
                                      </p:cBhvr>
                                    </p:animEffect>
                                  </p:childTnLst>
                                </p:cTn>
                              </p:par>
                            </p:childTnLst>
                          </p:cTn>
                        </p:par>
                        <p:par>
                          <p:cTn id="32" fill="hold">
                            <p:stCondLst>
                              <p:cond delay="20000"/>
                            </p:stCondLst>
                            <p:childTnLst>
                              <p:par>
                                <p:cTn id="33" presetID="10" presetClass="entr" presetSubtype="0" fill="hold" nodeType="afterEffect">
                                  <p:stCondLst>
                                    <p:cond delay="0"/>
                                  </p:stCondLst>
                                  <p:childTnLst>
                                    <p:set>
                                      <p:cBhvr>
                                        <p:cTn id="34" dur="1" fill="hold">
                                          <p:stCondLst>
                                            <p:cond delay="0"/>
                                          </p:stCondLst>
                                        </p:cTn>
                                        <p:tgtEl>
                                          <p:spTgt spid="41987">
                                            <p:txEl>
                                              <p:pRg st="10" end="10"/>
                                            </p:txEl>
                                          </p:spTgt>
                                        </p:tgtEl>
                                        <p:attrNameLst>
                                          <p:attrName>style.visibility</p:attrName>
                                        </p:attrNameLst>
                                      </p:cBhvr>
                                      <p:to>
                                        <p:strVal val="visible"/>
                                      </p:to>
                                    </p:set>
                                    <p:animEffect transition="in" filter="fade">
                                      <p:cBhvr>
                                        <p:cTn id="35" dur="2000"/>
                                        <p:tgtEl>
                                          <p:spTgt spid="41987">
                                            <p:txEl>
                                              <p:pRg st="10" end="10"/>
                                            </p:txEl>
                                          </p:spTgt>
                                        </p:tgtEl>
                                      </p:cBhvr>
                                    </p:animEffect>
                                  </p:childTnLst>
                                </p:cTn>
                              </p:par>
                            </p:childTnLst>
                          </p:cTn>
                        </p:par>
                        <p:par>
                          <p:cTn id="36" fill="hold">
                            <p:stCondLst>
                              <p:cond delay="22000"/>
                            </p:stCondLst>
                            <p:childTnLst>
                              <p:par>
                                <p:cTn id="37" presetID="10" presetClass="entr" presetSubtype="0" fill="hold" nodeType="afterEffect">
                                  <p:stCondLst>
                                    <p:cond delay="0"/>
                                  </p:stCondLst>
                                  <p:childTnLst>
                                    <p:set>
                                      <p:cBhvr>
                                        <p:cTn id="38" dur="1" fill="hold">
                                          <p:stCondLst>
                                            <p:cond delay="0"/>
                                          </p:stCondLst>
                                        </p:cTn>
                                        <p:tgtEl>
                                          <p:spTgt spid="41987">
                                            <p:txEl>
                                              <p:pRg st="12" end="12"/>
                                            </p:txEl>
                                          </p:spTgt>
                                        </p:tgtEl>
                                        <p:attrNameLst>
                                          <p:attrName>style.visibility</p:attrName>
                                        </p:attrNameLst>
                                      </p:cBhvr>
                                      <p:to>
                                        <p:strVal val="visible"/>
                                      </p:to>
                                    </p:set>
                                    <p:animEffect transition="in" filter="fade">
                                      <p:cBhvr>
                                        <p:cTn id="39" dur="2000"/>
                                        <p:tgtEl>
                                          <p:spTgt spid="4198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Caution – a special request</a:t>
            </a:r>
          </a:p>
        </p:txBody>
      </p:sp>
      <p:sp>
        <p:nvSpPr>
          <p:cNvPr id="41987" name="Rectangle 3"/>
          <p:cNvSpPr>
            <a:spLocks noGrp="1" noChangeArrowheads="1"/>
          </p:cNvSpPr>
          <p:nvPr>
            <p:ph type="body" idx="1"/>
          </p:nvPr>
        </p:nvSpPr>
        <p:spPr>
          <a:xfrm>
            <a:off x="3203848" y="1484785"/>
            <a:ext cx="5688632" cy="3456384"/>
          </a:xfrm>
        </p:spPr>
        <p:txBody>
          <a:bodyPr/>
          <a:lstStyle/>
          <a:p>
            <a:pPr>
              <a:buFont typeface="Wingdings" pitchFamily="2" charset="2"/>
              <a:buChar char="Ø"/>
            </a:pPr>
            <a:r>
              <a:rPr lang="en-ZA" sz="1800" dirty="0" smtClean="0">
                <a:solidFill>
                  <a:srgbClr val="002060"/>
                </a:solidFill>
              </a:rPr>
              <a:t>There is a very large amount of material in this presentation that is controversial</a:t>
            </a:r>
          </a:p>
          <a:p>
            <a:pPr>
              <a:buFont typeface="Wingdings" pitchFamily="2" charset="2"/>
              <a:buChar char="Ø"/>
            </a:pPr>
            <a:endParaRPr lang="en-ZA" sz="1800" dirty="0" smtClean="0">
              <a:solidFill>
                <a:srgbClr val="002060"/>
              </a:solidFill>
            </a:endParaRPr>
          </a:p>
          <a:p>
            <a:pPr>
              <a:buFont typeface="Wingdings" pitchFamily="2" charset="2"/>
              <a:buChar char="Ø"/>
            </a:pPr>
            <a:r>
              <a:rPr lang="en-ZA" sz="1800" dirty="0" smtClean="0">
                <a:solidFill>
                  <a:srgbClr val="002060"/>
                </a:solidFill>
              </a:rPr>
              <a:t>Please focus on what you can agree with and park those things you cannot agree with for future consideration or discard them</a:t>
            </a:r>
          </a:p>
          <a:p>
            <a:pPr>
              <a:buFont typeface="Wingdings" pitchFamily="2" charset="2"/>
              <a:buChar char="Ø"/>
            </a:pPr>
            <a:endParaRPr lang="en-ZA" sz="1800" dirty="0" smtClean="0">
              <a:solidFill>
                <a:srgbClr val="002060"/>
              </a:solidFill>
            </a:endParaRPr>
          </a:p>
          <a:p>
            <a:pPr>
              <a:buFont typeface="Wingdings" pitchFamily="2" charset="2"/>
              <a:buChar char="Ø"/>
            </a:pPr>
            <a:r>
              <a:rPr lang="en-ZA" sz="1800" dirty="0" smtClean="0">
                <a:solidFill>
                  <a:srgbClr val="002060"/>
                </a:solidFill>
              </a:rPr>
              <a:t>I truly believe there is much of value in what follows and urge you to focus on what is valuable to you </a:t>
            </a:r>
            <a:r>
              <a:rPr lang="en-ZA" sz="1800" dirty="0" smtClean="0">
                <a:solidFill>
                  <a:srgbClr val="002060"/>
                </a:solidFill>
                <a:sym typeface="Wingdings" pitchFamily="2" charset="2"/>
              </a:rPr>
              <a:t></a:t>
            </a:r>
            <a:endParaRPr lang="en-US" sz="1800" dirty="0" smtClean="0">
              <a:solidFill>
                <a:srgbClr val="002060"/>
              </a:solidFill>
            </a:endParaRPr>
          </a:p>
          <a:p>
            <a:pPr eaLnBrk="1" hangingPunct="1">
              <a:buFont typeface="Wingdings" pitchFamily="2" charset="2"/>
              <a:buChar char="Ø"/>
            </a:pPr>
            <a:endParaRPr lang="en-ZA" sz="1800" dirty="0" smtClean="0">
              <a:solidFill>
                <a:srgbClr val="00206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11719"/>
            <a:ext cx="2905125"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2000"/>
                                        <p:tgtEl>
                                          <p:spTgt spid="4198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animEffect transition="in" filter="fade">
                                      <p:cBhvr>
                                        <p:cTn id="11" dur="2000"/>
                                        <p:tgtEl>
                                          <p:spTgt spid="41987">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animEffect transition="in" filter="fade">
                                      <p:cBhvr>
                                        <p:cTn id="15" dur="2000"/>
                                        <p:tgtEl>
                                          <p:spTgt spid="419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a:r>
              <a:rPr lang="en-ZA" sz="2400" b="1" dirty="0" smtClean="0">
                <a:solidFill>
                  <a:schemeClr val="tx2"/>
                </a:solidFill>
              </a:rPr>
              <a:t>A reality check</a:t>
            </a:r>
            <a:br>
              <a:rPr lang="en-ZA" sz="2400" b="1" dirty="0" smtClean="0">
                <a:solidFill>
                  <a:schemeClr val="tx2"/>
                </a:solidFill>
              </a:rPr>
            </a:br>
            <a:r>
              <a:rPr lang="en-ZA" sz="2400" b="1" dirty="0" smtClean="0">
                <a:solidFill>
                  <a:schemeClr val="tx2"/>
                </a:solidFill>
              </a:rPr>
              <a:t>Historical theory</a:t>
            </a:r>
            <a:endParaRPr lang="en-ZA" sz="2400" b="1" dirty="0" smtClean="0">
              <a:solidFill>
                <a:srgbClr val="002060"/>
              </a:solidFill>
            </a:endParaRPr>
          </a:p>
        </p:txBody>
      </p:sp>
      <p:sp>
        <p:nvSpPr>
          <p:cNvPr id="8" name="Rectangle 3"/>
          <p:cNvSpPr txBox="1">
            <a:spLocks noChangeArrowheads="1"/>
          </p:cNvSpPr>
          <p:nvPr/>
        </p:nvSpPr>
        <p:spPr>
          <a:xfrm>
            <a:off x="457200" y="1484785"/>
            <a:ext cx="8229600" cy="518457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en-US" sz="1800" b="0" i="0" u="none" strike="noStrike" kern="1200" cap="none" spc="0" normalizeH="0" baseline="0" noProof="0" dirty="0" smtClean="0">
                <a:ln>
                  <a:noFill/>
                </a:ln>
                <a:solidFill>
                  <a:srgbClr val="150C8E"/>
                </a:solidFill>
                <a:effectLst/>
                <a:uLnTx/>
                <a:uFillTx/>
                <a:latin typeface="+mn-lt"/>
                <a:ea typeface="+mn-ea"/>
                <a:cs typeface="+mn-cs"/>
              </a:rPr>
              <a:t>Google 7,440,000 entries “million years old”</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endParaRPr kumimoji="0" lang="en-US" sz="1800" b="0" i="0" u="none" strike="noStrike" kern="1200" cap="none" spc="0" normalizeH="0" baseline="0" noProof="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en-US" sz="1800" b="0" i="0" u="none" strike="noStrike" kern="1200" cap="none" spc="0" normalizeH="0" baseline="0" noProof="0" dirty="0" smtClean="0">
                <a:ln>
                  <a:noFill/>
                </a:ln>
                <a:solidFill>
                  <a:srgbClr val="150C8E"/>
                </a:solidFill>
                <a:effectLst/>
                <a:uLnTx/>
                <a:uFillTx/>
                <a:latin typeface="+mn-lt"/>
                <a:ea typeface="+mn-ea"/>
                <a:cs typeface="+mn-cs"/>
              </a:rPr>
              <a:t>Bone eating worms</a:t>
            </a:r>
            <a:r>
              <a:rPr kumimoji="0" lang="en-US" sz="1800" b="0" i="0" u="none" strike="noStrike" kern="1200" cap="none" spc="0" normalizeH="0" noProof="0" dirty="0" smtClean="0">
                <a:ln>
                  <a:noFill/>
                </a:ln>
                <a:solidFill>
                  <a:srgbClr val="150C8E"/>
                </a:solidFill>
                <a:effectLst/>
                <a:uLnTx/>
                <a:uFillTx/>
                <a:latin typeface="+mn-lt"/>
                <a:ea typeface="+mn-ea"/>
                <a:cs typeface="+mn-cs"/>
              </a:rPr>
              <a:t> “30 million years old”</a:t>
            </a:r>
            <a:endParaRPr kumimoji="0" lang="en-US" sz="1800" b="0" i="0" u="none" strike="noStrike" kern="1200" cap="none" spc="0" normalizeH="0" baseline="0" noProof="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endParaRPr kumimoji="0" lang="en-US" sz="1800" b="0" i="0" u="none" strike="noStrike" kern="1200" cap="none" spc="0" normalizeH="0" baseline="0" noProof="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lang="en-ZA" dirty="0" smtClean="0">
                <a:solidFill>
                  <a:srgbClr val="150C8E"/>
                </a:solidFill>
              </a:rPr>
              <a:t>Laughter “16 million years old”</a:t>
            </a:r>
            <a:endParaRPr kumimoji="0" lang="en-US" sz="1800" b="0" i="0" u="none" strike="noStrike" kern="1200" cap="none" spc="0" normalizeH="0" baseline="0" noProof="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endParaRPr kumimoji="0" lang="en-US" sz="1800" b="0" i="0" u="none" strike="noStrike" kern="1200" cap="none" spc="0" normalizeH="0" baseline="0" noProof="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en-US" sz="1800" b="0" i="0" u="none" strike="noStrike" kern="1200" cap="none" spc="0" normalizeH="0" baseline="0" noProof="0" dirty="0" smtClean="0">
                <a:ln>
                  <a:noFill/>
                </a:ln>
                <a:solidFill>
                  <a:srgbClr val="150C8E"/>
                </a:solidFill>
                <a:effectLst/>
                <a:uLnTx/>
                <a:uFillTx/>
                <a:latin typeface="+mn-lt"/>
                <a:ea typeface="+mn-ea"/>
                <a:cs typeface="+mn-cs"/>
              </a:rPr>
              <a:t>Google 3,230,000 entries “billion years old”</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endParaRPr kumimoji="0" lang="en-US" sz="1800" b="0" i="0" u="none" strike="noStrike" kern="1200" cap="none" spc="0" normalizeH="0" baseline="0" noProof="0" dirty="0" smtClean="0">
              <a:ln>
                <a:noFill/>
              </a:ln>
              <a:solidFill>
                <a:srgbClr val="150C8E"/>
              </a:solidFill>
              <a:effectLst/>
              <a:uLnTx/>
              <a:uFillTx/>
              <a:latin typeface="+mn-lt"/>
              <a:ea typeface="+mn-ea"/>
              <a:cs typeface="+mn-cs"/>
            </a:endParaRPr>
          </a:p>
          <a:p>
            <a:pPr marL="342900" lvl="0" indent="-342900">
              <a:spcBef>
                <a:spcPct val="20000"/>
              </a:spcBef>
              <a:buFont typeface="Wingdings" pitchFamily="2" charset="2"/>
              <a:buChar char="Ø"/>
            </a:pPr>
            <a:r>
              <a:rPr kumimoji="0" lang="en-US" sz="1800" b="0" i="1" u="none" strike="noStrike" kern="1200" cap="none" spc="0" normalizeH="0" baseline="0" noProof="0" dirty="0" smtClean="0">
                <a:ln>
                  <a:noFill/>
                </a:ln>
                <a:solidFill>
                  <a:srgbClr val="150C8E"/>
                </a:solidFill>
                <a:effectLst/>
                <a:uLnTx/>
                <a:uFillTx/>
                <a:latin typeface="+mn-lt"/>
                <a:ea typeface="+mn-ea"/>
                <a:cs typeface="+mn-cs"/>
              </a:rPr>
              <a:t>“T</a:t>
            </a:r>
            <a:r>
              <a:rPr lang="en-US" i="1" dirty="0" smtClean="0"/>
              <a:t>he generally accepted age for the Earth and the rest of the solar system is about 4.55 billion years (plus or minus about 1%)”</a:t>
            </a:r>
          </a:p>
          <a:p>
            <a:pPr marL="342900" lvl="0" indent="-342900">
              <a:spcBef>
                <a:spcPct val="20000"/>
              </a:spcBef>
              <a:buFont typeface="Wingdings" pitchFamily="2" charset="2"/>
              <a:buChar char="Ø"/>
            </a:pPr>
            <a:endParaRPr kumimoji="0" lang="en-ZA" sz="1800" b="0" i="0" u="none" strike="noStrike" kern="1200" cap="none" spc="0" normalizeH="0" baseline="0" noProof="0" dirty="0" smtClean="0">
              <a:ln>
                <a:noFill/>
              </a:ln>
              <a:solidFill>
                <a:srgbClr val="150C8E"/>
              </a:solidFill>
              <a:effectLst/>
              <a:uLnTx/>
              <a:uFillTx/>
              <a:latin typeface="+mn-lt"/>
              <a:ea typeface="+mn-ea"/>
              <a:cs typeface="+mn-cs"/>
            </a:endParaRPr>
          </a:p>
          <a:p>
            <a:pPr marL="342900" lvl="0" indent="-342900">
              <a:spcBef>
                <a:spcPct val="20000"/>
              </a:spcBef>
              <a:buFont typeface="Wingdings" pitchFamily="2" charset="2"/>
              <a:buChar char="Ø"/>
            </a:pPr>
            <a:r>
              <a:rPr lang="en-ZA" dirty="0" smtClean="0">
                <a:solidFill>
                  <a:srgbClr val="150C8E"/>
                </a:solidFill>
              </a:rPr>
              <a:t>How reliable are these figures?</a:t>
            </a:r>
          </a:p>
          <a:p>
            <a:pPr marL="342900" lvl="0" indent="-342900">
              <a:spcBef>
                <a:spcPct val="20000"/>
              </a:spcBef>
              <a:buFont typeface="Wingdings" pitchFamily="2" charset="2"/>
              <a:buChar char="Ø"/>
            </a:pPr>
            <a:endParaRPr kumimoji="0" lang="en-ZA" sz="1800" b="0" i="0" u="none" strike="noStrike" kern="1200" cap="none" spc="0" normalizeH="0" baseline="0" noProof="0" dirty="0" smtClean="0">
              <a:ln>
                <a:noFill/>
              </a:ln>
              <a:solidFill>
                <a:srgbClr val="150C8E"/>
              </a:solidFill>
              <a:effectLst/>
              <a:uLnTx/>
              <a:uFillTx/>
              <a:latin typeface="+mn-lt"/>
              <a:ea typeface="+mn-ea"/>
              <a:cs typeface="+mn-cs"/>
            </a:endParaRPr>
          </a:p>
          <a:p>
            <a:pPr marL="342900" lvl="0" indent="-342900">
              <a:spcBef>
                <a:spcPct val="20000"/>
              </a:spcBef>
              <a:buFont typeface="Wingdings" pitchFamily="2" charset="2"/>
              <a:buChar char="Ø"/>
            </a:pPr>
            <a:r>
              <a:rPr lang="en-ZA" dirty="0" smtClean="0">
                <a:solidFill>
                  <a:srgbClr val="150C8E"/>
                </a:solidFill>
              </a:rPr>
              <a:t>What if there was some radical change we are not aware of?</a:t>
            </a:r>
            <a:endParaRPr kumimoji="0" lang="en-ZA" sz="1800" b="0" i="0" u="none" strike="noStrike" kern="1200" cap="none" spc="0" normalizeH="0" baseline="0" noProof="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1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172" name="Picture 4"/>
          <p:cNvPicPr>
            <a:picLocks noChangeAspect="1" noChangeArrowheads="1"/>
          </p:cNvPicPr>
          <p:nvPr/>
        </p:nvPicPr>
        <p:blipFill>
          <a:blip r:embed="rId3" cstate="print"/>
          <a:srcRect/>
          <a:stretch>
            <a:fillRect/>
          </a:stretch>
        </p:blipFill>
        <p:spPr bwMode="auto">
          <a:xfrm>
            <a:off x="1" y="1340768"/>
            <a:ext cx="9143999" cy="6857999"/>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cstate="print"/>
          <a:srcRect/>
          <a:stretch>
            <a:fillRect/>
          </a:stretch>
        </p:blipFill>
        <p:spPr bwMode="auto">
          <a:xfrm>
            <a:off x="1" y="1340768"/>
            <a:ext cx="9143999" cy="6858000"/>
          </a:xfrm>
          <a:prstGeom prst="rect">
            <a:avLst/>
          </a:prstGeom>
          <a:noFill/>
          <a:ln w="9525">
            <a:noFill/>
            <a:miter lim="800000"/>
            <a:headEnd/>
            <a:tailEnd/>
          </a:ln>
          <a:effectLst/>
        </p:spPr>
      </p:pic>
      <p:pic>
        <p:nvPicPr>
          <p:cNvPr id="7170" name="Picture 2"/>
          <p:cNvPicPr>
            <a:picLocks noChangeAspect="1" noChangeArrowheads="1"/>
          </p:cNvPicPr>
          <p:nvPr/>
        </p:nvPicPr>
        <p:blipFill>
          <a:blip r:embed="rId5" cstate="print"/>
          <a:srcRect/>
          <a:stretch>
            <a:fillRect/>
          </a:stretch>
        </p:blipFill>
        <p:spPr bwMode="auto">
          <a:xfrm>
            <a:off x="0" y="1340768"/>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500"/>
                                        <p:tgtEl>
                                          <p:spTgt spid="41986"/>
                                        </p:tgtEl>
                                      </p:cBhvr>
                                    </p:animEffect>
                                  </p:childTnLst>
                                </p:cTn>
                              </p:par>
                              <p:par>
                                <p:cTn id="8" presetID="10" presetClass="exit" presetSubtype="0" fill="hold" nodeType="withEffect">
                                  <p:stCondLst>
                                    <p:cond delay="0"/>
                                  </p:stCondLst>
                                  <p:childTnLst>
                                    <p:animEffect transition="out" filter="fade">
                                      <p:cBhvr>
                                        <p:cTn id="9" dur="5000"/>
                                        <p:tgtEl>
                                          <p:spTgt spid="7170"/>
                                        </p:tgtEl>
                                      </p:cBhvr>
                                    </p:animEffect>
                                    <p:set>
                                      <p:cBhvr>
                                        <p:cTn id="10" dur="1" fill="hold">
                                          <p:stCondLst>
                                            <p:cond delay="4999"/>
                                          </p:stCondLst>
                                        </p:cTn>
                                        <p:tgtEl>
                                          <p:spTgt spid="7170"/>
                                        </p:tgtEl>
                                        <p:attrNameLst>
                                          <p:attrName>style.visibility</p:attrName>
                                        </p:attrNameLst>
                                      </p:cBhvr>
                                      <p:to>
                                        <p:strVal val="hidden"/>
                                      </p:to>
                                    </p:set>
                                  </p:childTnLst>
                                </p:cTn>
                              </p:par>
                            </p:childTnLst>
                          </p:cTn>
                        </p:par>
                        <p:par>
                          <p:cTn id="11" fill="hold">
                            <p:stCondLst>
                              <p:cond delay="5000"/>
                            </p:stCondLst>
                            <p:childTnLst>
                              <p:par>
                                <p:cTn id="12" presetID="10" presetClass="exit" presetSubtype="0" fill="hold" nodeType="afterEffect">
                                  <p:stCondLst>
                                    <p:cond delay="0"/>
                                  </p:stCondLst>
                                  <p:childTnLst>
                                    <p:animEffect transition="out" filter="fade">
                                      <p:cBhvr>
                                        <p:cTn id="13" dur="5000"/>
                                        <p:tgtEl>
                                          <p:spTgt spid="7171"/>
                                        </p:tgtEl>
                                      </p:cBhvr>
                                    </p:animEffect>
                                    <p:set>
                                      <p:cBhvr>
                                        <p:cTn id="14" dur="1" fill="hold">
                                          <p:stCondLst>
                                            <p:cond delay="4999"/>
                                          </p:stCondLst>
                                        </p:cTn>
                                        <p:tgtEl>
                                          <p:spTgt spid="7171"/>
                                        </p:tgtEl>
                                        <p:attrNameLst>
                                          <p:attrName>style.visibility</p:attrName>
                                        </p:attrNameLst>
                                      </p:cBhvr>
                                      <p:to>
                                        <p:strVal val="hidden"/>
                                      </p:to>
                                    </p:set>
                                  </p:childTnLst>
                                </p:cTn>
                              </p:par>
                            </p:childTnLst>
                          </p:cTn>
                        </p:par>
                        <p:par>
                          <p:cTn id="15" fill="hold">
                            <p:stCondLst>
                              <p:cond delay="10000"/>
                            </p:stCondLst>
                            <p:childTnLst>
                              <p:par>
                                <p:cTn id="16" presetID="10" presetClass="exit" presetSubtype="0" fill="hold" nodeType="afterEffect">
                                  <p:stCondLst>
                                    <p:cond delay="0"/>
                                  </p:stCondLst>
                                  <p:childTnLst>
                                    <p:animEffect transition="out" filter="fade">
                                      <p:cBhvr>
                                        <p:cTn id="17" dur="5000"/>
                                        <p:tgtEl>
                                          <p:spTgt spid="7172"/>
                                        </p:tgtEl>
                                      </p:cBhvr>
                                    </p:animEffect>
                                    <p:set>
                                      <p:cBhvr>
                                        <p:cTn id="18" dur="1" fill="hold">
                                          <p:stCondLst>
                                            <p:cond delay="4999"/>
                                          </p:stCondLst>
                                        </p:cTn>
                                        <p:tgtEl>
                                          <p:spTgt spid="7172"/>
                                        </p:tgtEl>
                                        <p:attrNameLst>
                                          <p:attrName>style.visibility</p:attrName>
                                        </p:attrNameLst>
                                      </p:cBhvr>
                                      <p:to>
                                        <p:strVal val="hidden"/>
                                      </p:to>
                                    </p:set>
                                  </p:childTnLst>
                                </p:cTn>
                              </p:par>
                            </p:childTnLst>
                          </p:cTn>
                        </p:par>
                        <p:par>
                          <p:cTn id="19" fill="hold">
                            <p:stCondLst>
                              <p:cond delay="15000"/>
                            </p:stCondLst>
                            <p:childTnLst>
                              <p:par>
                                <p:cTn id="20" presetID="10" presetClass="entr" presetSubtype="0" fill="hold"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2000"/>
                                        <p:tgtEl>
                                          <p:spTgt spid="8">
                                            <p:txEl>
                                              <p:pRg st="0" end="0"/>
                                            </p:txEl>
                                          </p:spTgt>
                                        </p:tgtEl>
                                      </p:cBhvr>
                                    </p:animEffect>
                                  </p:childTnLst>
                                </p:cTn>
                              </p:par>
                            </p:childTnLst>
                          </p:cTn>
                        </p:par>
                        <p:par>
                          <p:cTn id="23" fill="hold">
                            <p:stCondLst>
                              <p:cond delay="17000"/>
                            </p:stCondLst>
                            <p:childTnLst>
                              <p:par>
                                <p:cTn id="24" presetID="10" presetClass="entr" presetSubtype="0" fill="hold" nodeType="after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fade">
                                      <p:cBhvr>
                                        <p:cTn id="26" dur="2000"/>
                                        <p:tgtEl>
                                          <p:spTgt spid="8">
                                            <p:txEl>
                                              <p:pRg st="2" end="2"/>
                                            </p:txEl>
                                          </p:spTgt>
                                        </p:tgtEl>
                                      </p:cBhvr>
                                    </p:animEffect>
                                  </p:childTnLst>
                                </p:cTn>
                              </p:par>
                            </p:childTnLst>
                          </p:cTn>
                        </p:par>
                        <p:par>
                          <p:cTn id="27" fill="hold">
                            <p:stCondLst>
                              <p:cond delay="19000"/>
                            </p:stCondLst>
                            <p:childTnLst>
                              <p:par>
                                <p:cTn id="28" presetID="10" presetClass="entr" presetSubtype="0" fill="hold" nodeType="after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2000"/>
                                        <p:tgtEl>
                                          <p:spTgt spid="8">
                                            <p:txEl>
                                              <p:pRg st="4" end="4"/>
                                            </p:txEl>
                                          </p:spTgt>
                                        </p:tgtEl>
                                      </p:cBhvr>
                                    </p:animEffect>
                                  </p:childTnLst>
                                </p:cTn>
                              </p:par>
                            </p:childTnLst>
                          </p:cTn>
                        </p:par>
                        <p:par>
                          <p:cTn id="31" fill="hold">
                            <p:stCondLst>
                              <p:cond delay="21000"/>
                            </p:stCondLst>
                            <p:childTnLst>
                              <p:par>
                                <p:cTn id="32" presetID="10" presetClass="entr" presetSubtype="0" fill="hold" nodeType="afterEffect">
                                  <p:stCondLst>
                                    <p:cond delay="0"/>
                                  </p:stCondLst>
                                  <p:childTnLst>
                                    <p:set>
                                      <p:cBhvr>
                                        <p:cTn id="33" dur="1" fill="hold">
                                          <p:stCondLst>
                                            <p:cond delay="0"/>
                                          </p:stCondLst>
                                        </p:cTn>
                                        <p:tgtEl>
                                          <p:spTgt spid="8">
                                            <p:txEl>
                                              <p:pRg st="6" end="6"/>
                                            </p:txEl>
                                          </p:spTgt>
                                        </p:tgtEl>
                                        <p:attrNameLst>
                                          <p:attrName>style.visibility</p:attrName>
                                        </p:attrNameLst>
                                      </p:cBhvr>
                                      <p:to>
                                        <p:strVal val="visible"/>
                                      </p:to>
                                    </p:set>
                                    <p:animEffect transition="in" filter="fade">
                                      <p:cBhvr>
                                        <p:cTn id="34" dur="2000"/>
                                        <p:tgtEl>
                                          <p:spTgt spid="8">
                                            <p:txEl>
                                              <p:pRg st="6" end="6"/>
                                            </p:txEl>
                                          </p:spTgt>
                                        </p:tgtEl>
                                      </p:cBhvr>
                                    </p:animEffect>
                                  </p:childTnLst>
                                </p:cTn>
                              </p:par>
                            </p:childTnLst>
                          </p:cTn>
                        </p:par>
                        <p:par>
                          <p:cTn id="35" fill="hold">
                            <p:stCondLst>
                              <p:cond delay="23000"/>
                            </p:stCondLst>
                            <p:childTnLst>
                              <p:par>
                                <p:cTn id="36" presetID="10" presetClass="entr" presetSubtype="0" fill="hold" nodeType="afterEffect">
                                  <p:stCondLst>
                                    <p:cond delay="0"/>
                                  </p:stCondLst>
                                  <p:childTnLst>
                                    <p:set>
                                      <p:cBhvr>
                                        <p:cTn id="37" dur="1" fill="hold">
                                          <p:stCondLst>
                                            <p:cond delay="0"/>
                                          </p:stCondLst>
                                        </p:cTn>
                                        <p:tgtEl>
                                          <p:spTgt spid="8">
                                            <p:txEl>
                                              <p:pRg st="8" end="8"/>
                                            </p:txEl>
                                          </p:spTgt>
                                        </p:tgtEl>
                                        <p:attrNameLst>
                                          <p:attrName>style.visibility</p:attrName>
                                        </p:attrNameLst>
                                      </p:cBhvr>
                                      <p:to>
                                        <p:strVal val="visible"/>
                                      </p:to>
                                    </p:set>
                                    <p:animEffect transition="in" filter="fade">
                                      <p:cBhvr>
                                        <p:cTn id="38" dur="2000"/>
                                        <p:tgtEl>
                                          <p:spTgt spid="8">
                                            <p:txEl>
                                              <p:pRg st="8" end="8"/>
                                            </p:txEl>
                                          </p:spTgt>
                                        </p:tgtEl>
                                      </p:cBhvr>
                                    </p:animEffect>
                                  </p:childTnLst>
                                </p:cTn>
                              </p:par>
                            </p:childTnLst>
                          </p:cTn>
                        </p:par>
                        <p:par>
                          <p:cTn id="39" fill="hold">
                            <p:stCondLst>
                              <p:cond delay="25000"/>
                            </p:stCondLst>
                            <p:childTnLst>
                              <p:par>
                                <p:cTn id="40" presetID="10" presetClass="entr" presetSubtype="0" fill="hold" nodeType="afterEffect">
                                  <p:stCondLst>
                                    <p:cond delay="0"/>
                                  </p:stCondLst>
                                  <p:childTnLst>
                                    <p:set>
                                      <p:cBhvr>
                                        <p:cTn id="41" dur="1" fill="hold">
                                          <p:stCondLst>
                                            <p:cond delay="0"/>
                                          </p:stCondLst>
                                        </p:cTn>
                                        <p:tgtEl>
                                          <p:spTgt spid="8">
                                            <p:txEl>
                                              <p:pRg st="10" end="10"/>
                                            </p:txEl>
                                          </p:spTgt>
                                        </p:tgtEl>
                                        <p:attrNameLst>
                                          <p:attrName>style.visibility</p:attrName>
                                        </p:attrNameLst>
                                      </p:cBhvr>
                                      <p:to>
                                        <p:strVal val="visible"/>
                                      </p:to>
                                    </p:set>
                                    <p:animEffect transition="in" filter="fade">
                                      <p:cBhvr>
                                        <p:cTn id="42" dur="2000"/>
                                        <p:tgtEl>
                                          <p:spTgt spid="8">
                                            <p:txEl>
                                              <p:pRg st="10" end="10"/>
                                            </p:txEl>
                                          </p:spTgt>
                                        </p:tgtEl>
                                      </p:cBhvr>
                                    </p:animEffect>
                                  </p:childTnLst>
                                </p:cTn>
                              </p:par>
                            </p:childTnLst>
                          </p:cTn>
                        </p:par>
                        <p:par>
                          <p:cTn id="43" fill="hold">
                            <p:stCondLst>
                              <p:cond delay="27000"/>
                            </p:stCondLst>
                            <p:childTnLst>
                              <p:par>
                                <p:cTn id="44" presetID="10" presetClass="entr" presetSubtype="0" fill="hold" nodeType="afterEffect">
                                  <p:stCondLst>
                                    <p:cond delay="0"/>
                                  </p:stCondLst>
                                  <p:childTnLst>
                                    <p:set>
                                      <p:cBhvr>
                                        <p:cTn id="45" dur="1" fill="hold">
                                          <p:stCondLst>
                                            <p:cond delay="0"/>
                                          </p:stCondLst>
                                        </p:cTn>
                                        <p:tgtEl>
                                          <p:spTgt spid="8">
                                            <p:txEl>
                                              <p:pRg st="12" end="12"/>
                                            </p:txEl>
                                          </p:spTgt>
                                        </p:tgtEl>
                                        <p:attrNameLst>
                                          <p:attrName>style.visibility</p:attrName>
                                        </p:attrNameLst>
                                      </p:cBhvr>
                                      <p:to>
                                        <p:strVal val="visible"/>
                                      </p:to>
                                    </p:set>
                                    <p:animEffect transition="in" filter="fade">
                                      <p:cBhvr>
                                        <p:cTn id="46" dur="20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347048" cy="1143000"/>
          </a:xfrm>
        </p:spPr>
        <p:txBody>
          <a:bodyPr anchor="t" anchorCtr="0">
            <a:normAutofit/>
          </a:bodyPr>
          <a:lstStyle/>
          <a:p>
            <a:pPr algn="l"/>
            <a:r>
              <a:rPr lang="en-ZA" sz="2400" b="1" dirty="0" smtClean="0">
                <a:solidFill>
                  <a:schemeClr val="tx2"/>
                </a:solidFill>
              </a:rPr>
              <a:t>Extrapolation over millions or billions of years is invalid</a:t>
            </a:r>
            <a:endParaRPr lang="en-ZA" sz="2400" b="1" dirty="0" smtClean="0">
              <a:solidFill>
                <a:srgbClr val="002060"/>
              </a:solidFill>
            </a:endParaRPr>
          </a:p>
        </p:txBody>
      </p:sp>
      <p:sp>
        <p:nvSpPr>
          <p:cNvPr id="41987" name="Rectangle 3"/>
          <p:cNvSpPr>
            <a:spLocks noGrp="1" noChangeArrowheads="1"/>
          </p:cNvSpPr>
          <p:nvPr>
            <p:ph type="body" idx="1"/>
          </p:nvPr>
        </p:nvSpPr>
        <p:spPr>
          <a:xfrm>
            <a:off x="457200" y="1628801"/>
            <a:ext cx="5050904" cy="4800596"/>
          </a:xfrm>
        </p:spPr>
        <p:txBody>
          <a:bodyPr>
            <a:normAutofit/>
          </a:bodyPr>
          <a:lstStyle/>
          <a:p>
            <a:pPr>
              <a:buFont typeface="Wingdings" pitchFamily="2" charset="2"/>
              <a:buChar char="Ø"/>
            </a:pPr>
            <a:r>
              <a:rPr lang="en-ZA" sz="1800" dirty="0" smtClean="0">
                <a:solidFill>
                  <a:srgbClr val="150C8E"/>
                </a:solidFill>
              </a:rPr>
              <a:t>Like an ant on a railway track claiming to know where the train has come from and how long it took and the route it followed</a:t>
            </a:r>
          </a:p>
          <a:p>
            <a:pPr eaLnBrk="1" hangingPunct="1">
              <a:buNone/>
            </a:pPr>
            <a:endParaRPr lang="en-ZA" sz="1800" dirty="0" smtClean="0"/>
          </a:p>
        </p:txBody>
      </p:sp>
      <p:pic>
        <p:nvPicPr>
          <p:cNvPr id="19459" name="Picture 3"/>
          <p:cNvPicPr>
            <a:picLocks noChangeAspect="1" noChangeArrowheads="1"/>
          </p:cNvPicPr>
          <p:nvPr/>
        </p:nvPicPr>
        <p:blipFill>
          <a:blip r:embed="rId3" cstate="print"/>
          <a:srcRect/>
          <a:stretch>
            <a:fillRect/>
          </a:stretch>
        </p:blipFill>
        <p:spPr bwMode="auto">
          <a:xfrm>
            <a:off x="5508104" y="1340768"/>
            <a:ext cx="3635896" cy="5517232"/>
          </a:xfrm>
          <a:prstGeom prst="rect">
            <a:avLst/>
          </a:prstGeom>
          <a:noFill/>
          <a:ln w="9525">
            <a:noFill/>
            <a:miter lim="800000"/>
            <a:headEnd/>
            <a:tailEnd/>
          </a:ln>
          <a:effectLst/>
        </p:spPr>
      </p:pic>
      <p:pic>
        <p:nvPicPr>
          <p:cNvPr id="19460" name="Picture 4"/>
          <p:cNvPicPr>
            <a:picLocks noChangeAspect="1" noChangeArrowheads="1"/>
          </p:cNvPicPr>
          <p:nvPr/>
        </p:nvPicPr>
        <p:blipFill>
          <a:blip r:embed="rId4" cstate="print"/>
          <a:srcRect/>
          <a:stretch>
            <a:fillRect/>
          </a:stretch>
        </p:blipFill>
        <p:spPr bwMode="auto">
          <a:xfrm>
            <a:off x="3131840" y="5301208"/>
            <a:ext cx="2363755" cy="1556792"/>
          </a:xfrm>
          <a:prstGeom prst="rect">
            <a:avLst/>
          </a:prstGeom>
          <a:noFill/>
          <a:ln w="9525">
            <a:noFill/>
            <a:miter lim="800000"/>
            <a:headEnd/>
            <a:tailEnd/>
          </a:ln>
          <a:effectLst/>
        </p:spPr>
      </p:pic>
      <p:pic>
        <p:nvPicPr>
          <p:cNvPr id="6" name="Picture 11"/>
          <p:cNvPicPr>
            <a:picLocks noChangeAspect="1" noChangeArrowheads="1"/>
          </p:cNvPicPr>
          <p:nvPr/>
        </p:nvPicPr>
        <p:blipFill>
          <a:blip r:embed="rId5" cstate="print"/>
          <a:srcRect/>
          <a:stretch>
            <a:fillRect/>
          </a:stretch>
        </p:blipFill>
        <p:spPr bwMode="auto">
          <a:xfrm>
            <a:off x="251520" y="4993729"/>
            <a:ext cx="2774826" cy="1171575"/>
          </a:xfrm>
          <a:prstGeom prst="rect">
            <a:avLst/>
          </a:prstGeom>
          <a:noFill/>
          <a:ln w="9525">
            <a:noFill/>
            <a:miter lim="800000"/>
            <a:headEnd/>
            <a:tailEnd/>
          </a:ln>
          <a:effectLst/>
        </p:spPr>
      </p:pic>
      <p:cxnSp>
        <p:nvCxnSpPr>
          <p:cNvPr id="7" name="Straight Connector 6"/>
          <p:cNvCxnSpPr/>
          <p:nvPr/>
        </p:nvCxnSpPr>
        <p:spPr>
          <a:xfrm rot="5400000" flipH="1">
            <a:off x="1467291" y="4626004"/>
            <a:ext cx="48069" cy="298265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8520" y="5661248"/>
            <a:ext cx="936104" cy="369332"/>
          </a:xfrm>
          <a:prstGeom prst="rect">
            <a:avLst/>
          </a:prstGeom>
          <a:noFill/>
        </p:spPr>
        <p:txBody>
          <a:bodyPr wrap="square" rtlCol="0">
            <a:spAutoFit/>
          </a:bodyPr>
          <a:lstStyle/>
          <a:p>
            <a:r>
              <a:rPr lang="en-ZA" dirty="0" smtClean="0">
                <a:solidFill>
                  <a:srgbClr val="002060"/>
                </a:solidFill>
              </a:rPr>
              <a:t>versus</a:t>
            </a:r>
            <a:endParaRPr lang="en-US"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2000"/>
                                        <p:tgtEl>
                                          <p:spTgt spid="4198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9459"/>
                                        </p:tgtEl>
                                        <p:attrNameLst>
                                          <p:attrName>style.visibility</p:attrName>
                                        </p:attrNameLst>
                                      </p:cBhvr>
                                      <p:to>
                                        <p:strVal val="visible"/>
                                      </p:to>
                                    </p:set>
                                    <p:animEffect transition="in" filter="fade">
                                      <p:cBhvr>
                                        <p:cTn id="11" dur="2000"/>
                                        <p:tgtEl>
                                          <p:spTgt spid="19459"/>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9460"/>
                                        </p:tgtEl>
                                        <p:attrNameLst>
                                          <p:attrName>style.visibility</p:attrName>
                                        </p:attrNameLst>
                                      </p:cBhvr>
                                      <p:to>
                                        <p:strVal val="visible"/>
                                      </p:to>
                                    </p:set>
                                    <p:animEffect transition="in" filter="fade">
                                      <p:cBhvr>
                                        <p:cTn id="15" dur="2000"/>
                                        <p:tgtEl>
                                          <p:spTgt spid="19460"/>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7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par>
                          <p:cTn id="24" fill="hold">
                            <p:stCondLst>
                              <p:cond delay="9000"/>
                            </p:stCondLst>
                            <p:childTnLst>
                              <p:par>
                                <p:cTn id="25" presetID="2" presetClass="entr" presetSubtype="3"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ew York Skyline iStock_000003300022Medium.jpg"/>
          <p:cNvPicPr>
            <a:picLocks noChangeAspect="1"/>
          </p:cNvPicPr>
          <p:nvPr/>
        </p:nvPicPr>
        <p:blipFill>
          <a:blip r:embed="rId3" cstate="print"/>
          <a:stretch>
            <a:fillRect/>
          </a:stretch>
        </p:blipFill>
        <p:spPr>
          <a:xfrm>
            <a:off x="0" y="1340768"/>
            <a:ext cx="9144000" cy="5517232"/>
          </a:xfrm>
          <a:prstGeom prst="rect">
            <a:avLst/>
          </a:prstGeom>
        </p:spPr>
      </p:pic>
      <p:pic>
        <p:nvPicPr>
          <p:cNvPr id="4" name="Picture 3" descr="Magician -- Rabbit out of a hat iStock_000006578072Small.jpg"/>
          <p:cNvPicPr>
            <a:picLocks noChangeAspect="1"/>
          </p:cNvPicPr>
          <p:nvPr/>
        </p:nvPicPr>
        <p:blipFill>
          <a:blip r:embed="rId4" cstate="print"/>
          <a:stretch>
            <a:fillRect/>
          </a:stretch>
        </p:blipFill>
        <p:spPr>
          <a:xfrm>
            <a:off x="2699792" y="1340768"/>
            <a:ext cx="4035234" cy="5517232"/>
          </a:xfrm>
          <a:prstGeom prst="rect">
            <a:avLst/>
          </a:prstGeom>
        </p:spPr>
      </p:pic>
      <p:sp>
        <p:nvSpPr>
          <p:cNvPr id="6" name="Rectangle 2"/>
          <p:cNvSpPr>
            <a:spLocks noGrp="1" noChangeArrowheads="1"/>
          </p:cNvSpPr>
          <p:nvPr>
            <p:ph type="title"/>
          </p:nvPr>
        </p:nvSpPr>
        <p:spPr>
          <a:xfrm>
            <a:off x="457200" y="274638"/>
            <a:ext cx="8229600" cy="1143000"/>
          </a:xfrm>
        </p:spPr>
        <p:txBody>
          <a:bodyPr anchor="t" anchorCtr="0">
            <a:normAutofit/>
          </a:bodyPr>
          <a:lstStyle/>
          <a:p>
            <a:pPr algn="l"/>
            <a:r>
              <a:rPr lang="en-ZA" sz="2400" b="1" dirty="0" smtClean="0">
                <a:solidFill>
                  <a:schemeClr val="tx2"/>
                </a:solidFill>
              </a:rPr>
              <a:t>A reality check</a:t>
            </a:r>
            <a:br>
              <a:rPr lang="en-ZA" sz="2400" b="1" dirty="0" smtClean="0">
                <a:solidFill>
                  <a:schemeClr val="tx2"/>
                </a:solidFill>
              </a:rPr>
            </a:br>
            <a:r>
              <a:rPr lang="en-ZA" sz="2400" b="1" dirty="0" smtClean="0">
                <a:solidFill>
                  <a:schemeClr val="tx2"/>
                </a:solidFill>
              </a:rPr>
              <a:t>Historical theory</a:t>
            </a:r>
            <a:endParaRPr lang="en-ZA" sz="2400" b="1" dirty="0" smtClean="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347048" cy="1143000"/>
          </a:xfrm>
        </p:spPr>
        <p:txBody>
          <a:bodyPr anchor="t" anchorCtr="0">
            <a:normAutofit/>
          </a:bodyPr>
          <a:lstStyle/>
          <a:p>
            <a:pPr algn="l"/>
            <a:r>
              <a:rPr lang="en-ZA" sz="2400" b="1" dirty="0" smtClean="0">
                <a:solidFill>
                  <a:schemeClr val="tx2"/>
                </a:solidFill>
              </a:rPr>
              <a:t>What if ... ?</a:t>
            </a:r>
            <a:br>
              <a:rPr lang="en-ZA" sz="2400" b="1" dirty="0" smtClean="0">
                <a:solidFill>
                  <a:schemeClr val="tx2"/>
                </a:solidFill>
              </a:rPr>
            </a:br>
            <a:r>
              <a:rPr lang="en-ZA" sz="2400" b="1" dirty="0" smtClean="0">
                <a:solidFill>
                  <a:schemeClr val="tx2"/>
                </a:solidFill>
              </a:rPr>
              <a:t>Historical time</a:t>
            </a:r>
            <a:endParaRPr lang="en-ZA" sz="2400" b="1" dirty="0" smtClean="0">
              <a:solidFill>
                <a:srgbClr val="002060"/>
              </a:solidFill>
            </a:endParaRPr>
          </a:p>
        </p:txBody>
      </p:sp>
      <p:sp>
        <p:nvSpPr>
          <p:cNvPr id="41987" name="Rectangle 3"/>
          <p:cNvSpPr>
            <a:spLocks noGrp="1" noChangeArrowheads="1"/>
          </p:cNvSpPr>
          <p:nvPr>
            <p:ph type="body" idx="1"/>
          </p:nvPr>
        </p:nvSpPr>
        <p:spPr>
          <a:xfrm>
            <a:off x="457200" y="1628801"/>
            <a:ext cx="5050904" cy="4800596"/>
          </a:xfrm>
        </p:spPr>
        <p:txBody>
          <a:bodyPr>
            <a:normAutofit/>
          </a:bodyPr>
          <a:lstStyle/>
          <a:p>
            <a:pPr>
              <a:buFont typeface="Wingdings" pitchFamily="2" charset="2"/>
              <a:buChar char="Ø"/>
            </a:pPr>
            <a:r>
              <a:rPr lang="en-ZA" sz="1800" dirty="0" smtClean="0">
                <a:solidFill>
                  <a:srgbClr val="150C8E"/>
                </a:solidFill>
              </a:rPr>
              <a:t>What if there was a massive catastrophic event that totally reshaped the surface of the earth not that long ago</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Would the ant see anything different?</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Would aging calculations be turned upside down?</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Could ancient historical writings be accurate?</a:t>
            </a:r>
          </a:p>
          <a:p>
            <a:pPr eaLnBrk="1" hangingPunct="1">
              <a:buNone/>
            </a:pPr>
            <a:endParaRPr lang="en-ZA" sz="1800" dirty="0" smtClean="0"/>
          </a:p>
        </p:txBody>
      </p:sp>
      <p:pic>
        <p:nvPicPr>
          <p:cNvPr id="19459" name="Picture 3"/>
          <p:cNvPicPr>
            <a:picLocks noChangeAspect="1" noChangeArrowheads="1"/>
          </p:cNvPicPr>
          <p:nvPr/>
        </p:nvPicPr>
        <p:blipFill>
          <a:blip r:embed="rId3" cstate="print"/>
          <a:srcRect/>
          <a:stretch>
            <a:fillRect/>
          </a:stretch>
        </p:blipFill>
        <p:spPr bwMode="auto">
          <a:xfrm>
            <a:off x="5508104" y="1340768"/>
            <a:ext cx="3635896" cy="5517232"/>
          </a:xfrm>
          <a:prstGeom prst="rect">
            <a:avLst/>
          </a:prstGeom>
          <a:noFill/>
          <a:ln w="9525">
            <a:noFill/>
            <a:miter lim="800000"/>
            <a:headEnd/>
            <a:tailEnd/>
          </a:ln>
          <a:effectLst/>
        </p:spPr>
      </p:pic>
      <p:pic>
        <p:nvPicPr>
          <p:cNvPr id="19460" name="Picture 4"/>
          <p:cNvPicPr>
            <a:picLocks noChangeAspect="1" noChangeArrowheads="1"/>
          </p:cNvPicPr>
          <p:nvPr/>
        </p:nvPicPr>
        <p:blipFill>
          <a:blip r:embed="rId4" cstate="print"/>
          <a:srcRect/>
          <a:stretch>
            <a:fillRect/>
          </a:stretch>
        </p:blipFill>
        <p:spPr bwMode="auto">
          <a:xfrm>
            <a:off x="3131840" y="5301208"/>
            <a:ext cx="2363755" cy="1556792"/>
          </a:xfrm>
          <a:prstGeom prst="rect">
            <a:avLst/>
          </a:prstGeom>
          <a:noFill/>
          <a:ln w="9525">
            <a:noFill/>
            <a:miter lim="800000"/>
            <a:headEnd/>
            <a:tailEnd/>
          </a:ln>
          <a:effectLst/>
        </p:spPr>
      </p:pic>
      <p:pic>
        <p:nvPicPr>
          <p:cNvPr id="6" name="Picture 11"/>
          <p:cNvPicPr>
            <a:picLocks noChangeAspect="1" noChangeArrowheads="1"/>
          </p:cNvPicPr>
          <p:nvPr/>
        </p:nvPicPr>
        <p:blipFill>
          <a:blip r:embed="rId5" cstate="print"/>
          <a:srcRect/>
          <a:stretch>
            <a:fillRect/>
          </a:stretch>
        </p:blipFill>
        <p:spPr bwMode="auto">
          <a:xfrm>
            <a:off x="395536" y="5301208"/>
            <a:ext cx="2774826" cy="11715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2000"/>
                                        <p:tgtEl>
                                          <p:spTgt spid="1945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9460"/>
                                        </p:tgtEl>
                                        <p:attrNameLst>
                                          <p:attrName>style.visibility</p:attrName>
                                        </p:attrNameLst>
                                      </p:cBhvr>
                                      <p:to>
                                        <p:strVal val="visible"/>
                                      </p:to>
                                    </p:set>
                                    <p:animEffect transition="in" filter="fade">
                                      <p:cBhvr>
                                        <p:cTn id="11" dur="2000"/>
                                        <p:tgtEl>
                                          <p:spTgt spid="1946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41987">
                                            <p:txEl>
                                              <p:pRg st="0" end="0"/>
                                            </p:txEl>
                                          </p:spTgt>
                                        </p:tgtEl>
                                        <p:attrNameLst>
                                          <p:attrName>style.visibility</p:attrName>
                                        </p:attrNameLst>
                                      </p:cBhvr>
                                      <p:to>
                                        <p:strVal val="visible"/>
                                      </p:to>
                                    </p:set>
                                    <p:animEffect transition="in" filter="fade">
                                      <p:cBhvr>
                                        <p:cTn id="19" dur="2000"/>
                                        <p:tgtEl>
                                          <p:spTgt spid="41987">
                                            <p:txEl>
                                              <p:pRg st="0" end="0"/>
                                            </p:txEl>
                                          </p:spTgt>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41987">
                                            <p:txEl>
                                              <p:pRg st="2" end="2"/>
                                            </p:txEl>
                                          </p:spTgt>
                                        </p:tgtEl>
                                        <p:attrNameLst>
                                          <p:attrName>style.visibility</p:attrName>
                                        </p:attrNameLst>
                                      </p:cBhvr>
                                      <p:to>
                                        <p:strVal val="visible"/>
                                      </p:to>
                                    </p:set>
                                    <p:animEffect transition="in" filter="fade">
                                      <p:cBhvr>
                                        <p:cTn id="23" dur="2000"/>
                                        <p:tgtEl>
                                          <p:spTgt spid="41987">
                                            <p:txEl>
                                              <p:pRg st="2" end="2"/>
                                            </p:txEl>
                                          </p:spTgt>
                                        </p:tgtEl>
                                      </p:cBhvr>
                                    </p:animEffect>
                                  </p:childTnLst>
                                </p:cTn>
                              </p:par>
                            </p:childTnLst>
                          </p:cTn>
                        </p:par>
                        <p:par>
                          <p:cTn id="24" fill="hold">
                            <p:stCondLst>
                              <p:cond delay="9000"/>
                            </p:stCondLst>
                            <p:childTnLst>
                              <p:par>
                                <p:cTn id="25" presetID="10" presetClass="entr" presetSubtype="0" fill="hold" nodeType="afterEffect">
                                  <p:stCondLst>
                                    <p:cond delay="0"/>
                                  </p:stCondLst>
                                  <p:childTnLst>
                                    <p:set>
                                      <p:cBhvr>
                                        <p:cTn id="26" dur="1" fill="hold">
                                          <p:stCondLst>
                                            <p:cond delay="0"/>
                                          </p:stCondLst>
                                        </p:cTn>
                                        <p:tgtEl>
                                          <p:spTgt spid="41987">
                                            <p:txEl>
                                              <p:pRg st="4" end="4"/>
                                            </p:txEl>
                                          </p:spTgt>
                                        </p:tgtEl>
                                        <p:attrNameLst>
                                          <p:attrName>style.visibility</p:attrName>
                                        </p:attrNameLst>
                                      </p:cBhvr>
                                      <p:to>
                                        <p:strVal val="visible"/>
                                      </p:to>
                                    </p:set>
                                    <p:animEffect transition="in" filter="fade">
                                      <p:cBhvr>
                                        <p:cTn id="27" dur="2000"/>
                                        <p:tgtEl>
                                          <p:spTgt spid="41987">
                                            <p:txEl>
                                              <p:pRg st="4" end="4"/>
                                            </p:txEl>
                                          </p:spTgt>
                                        </p:tgtEl>
                                      </p:cBhvr>
                                    </p:animEffect>
                                  </p:childTnLst>
                                </p:cTn>
                              </p:par>
                            </p:childTnLst>
                          </p:cTn>
                        </p:par>
                        <p:par>
                          <p:cTn id="28" fill="hold">
                            <p:stCondLst>
                              <p:cond delay="11000"/>
                            </p:stCondLst>
                            <p:childTnLst>
                              <p:par>
                                <p:cTn id="29" presetID="10" presetClass="entr" presetSubtype="0" fill="hold" nodeType="afterEffect">
                                  <p:stCondLst>
                                    <p:cond delay="0"/>
                                  </p:stCondLst>
                                  <p:childTnLst>
                                    <p:set>
                                      <p:cBhvr>
                                        <p:cTn id="30" dur="1" fill="hold">
                                          <p:stCondLst>
                                            <p:cond delay="0"/>
                                          </p:stCondLst>
                                        </p:cTn>
                                        <p:tgtEl>
                                          <p:spTgt spid="41987">
                                            <p:txEl>
                                              <p:pRg st="6" end="6"/>
                                            </p:txEl>
                                          </p:spTgt>
                                        </p:tgtEl>
                                        <p:attrNameLst>
                                          <p:attrName>style.visibility</p:attrName>
                                        </p:attrNameLst>
                                      </p:cBhvr>
                                      <p:to>
                                        <p:strVal val="visible"/>
                                      </p:to>
                                    </p:set>
                                    <p:animEffect transition="in" filter="fade">
                                      <p:cBhvr>
                                        <p:cTn id="31" dur="2000"/>
                                        <p:tgtEl>
                                          <p:spTgt spid="419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Religious and spiritual</a:t>
            </a:r>
          </a:p>
        </p:txBody>
      </p:sp>
      <p:sp>
        <p:nvSpPr>
          <p:cNvPr id="41987" name="Rectangle 3"/>
          <p:cNvSpPr>
            <a:spLocks noGrp="1" noChangeArrowheads="1"/>
          </p:cNvSpPr>
          <p:nvPr>
            <p:ph type="body" idx="1"/>
          </p:nvPr>
        </p:nvSpPr>
        <p:spPr>
          <a:xfrm>
            <a:off x="179512" y="1412776"/>
            <a:ext cx="7776864" cy="5445224"/>
          </a:xfrm>
        </p:spPr>
        <p:txBody>
          <a:bodyPr>
            <a:noAutofit/>
          </a:bodyPr>
          <a:lstStyle/>
          <a:p>
            <a:pPr>
              <a:buFont typeface="Wingdings" pitchFamily="2" charset="2"/>
              <a:buChar char="Ø"/>
            </a:pPr>
            <a:r>
              <a:rPr lang="en-US" sz="1600" dirty="0" smtClean="0">
                <a:solidFill>
                  <a:srgbClr val="150C8E"/>
                </a:solidFill>
              </a:rPr>
              <a:t>Church of England (Anglican as a child through early </a:t>
            </a:r>
            <a:r>
              <a:rPr lang="en-US" sz="1600" dirty="0" err="1" smtClean="0">
                <a:solidFill>
                  <a:srgbClr val="150C8E"/>
                </a:solidFill>
              </a:rPr>
              <a:t>20’s</a:t>
            </a:r>
            <a:r>
              <a:rPr lang="en-US" sz="1600" dirty="0" smtClean="0">
                <a:solidFill>
                  <a:srgbClr val="150C8E"/>
                </a:solidFill>
              </a:rPr>
              <a:t>)</a:t>
            </a:r>
          </a:p>
          <a:p>
            <a:pPr>
              <a:buFont typeface="Wingdings" pitchFamily="2" charset="2"/>
              <a:buChar char="Ø"/>
            </a:pPr>
            <a:endParaRPr lang="en-US" sz="1600" dirty="0" smtClean="0">
              <a:solidFill>
                <a:srgbClr val="150C8E"/>
              </a:solidFill>
            </a:endParaRPr>
          </a:p>
          <a:p>
            <a:pPr>
              <a:buFont typeface="Wingdings" pitchFamily="2" charset="2"/>
              <a:buChar char="Ø"/>
            </a:pPr>
            <a:r>
              <a:rPr lang="en-ZA" sz="1600" dirty="0" smtClean="0">
                <a:solidFill>
                  <a:srgbClr val="150C8E"/>
                </a:solidFill>
              </a:rPr>
              <a:t>Disillusioned with hypocrisy and bad attitude, walked away</a:t>
            </a:r>
          </a:p>
          <a:p>
            <a:pPr>
              <a:buFont typeface="Wingdings" pitchFamily="2" charset="2"/>
              <a:buChar char="Ø"/>
            </a:pPr>
            <a:endParaRPr lang="en-ZA" sz="1600" dirty="0" smtClean="0">
              <a:solidFill>
                <a:srgbClr val="150C8E"/>
              </a:solidFill>
            </a:endParaRPr>
          </a:p>
          <a:p>
            <a:pPr>
              <a:buFont typeface="Wingdings" pitchFamily="2" charset="2"/>
              <a:buChar char="Ø"/>
            </a:pPr>
            <a:r>
              <a:rPr lang="en-ZA" sz="1600" dirty="0" smtClean="0">
                <a:solidFill>
                  <a:srgbClr val="150C8E"/>
                </a:solidFill>
              </a:rPr>
              <a:t>Church teaching did not fit, not practical, illogical, inconsistent, “</a:t>
            </a:r>
            <a:r>
              <a:rPr lang="en-ZA" sz="1600" i="1" dirty="0" smtClean="0">
                <a:solidFill>
                  <a:srgbClr val="150C8E"/>
                </a:solidFill>
              </a:rPr>
              <a:t>believe the book</a:t>
            </a:r>
            <a:r>
              <a:rPr lang="en-ZA" sz="1600" dirty="0" smtClean="0">
                <a:solidFill>
                  <a:srgbClr val="150C8E"/>
                </a:solidFill>
              </a:rPr>
              <a:t>” {Bible} but ignored the book, etc</a:t>
            </a:r>
            <a:endParaRPr lang="en-US" sz="1600" dirty="0" smtClean="0">
              <a:solidFill>
                <a:srgbClr val="150C8E"/>
              </a:solidFill>
            </a:endParaRPr>
          </a:p>
          <a:p>
            <a:pPr>
              <a:buNone/>
            </a:pPr>
            <a:endParaRPr lang="en-US" sz="1600" dirty="0" smtClean="0">
              <a:solidFill>
                <a:srgbClr val="150C8E"/>
              </a:solidFill>
            </a:endParaRPr>
          </a:p>
          <a:p>
            <a:pPr>
              <a:buFont typeface="Wingdings" pitchFamily="2" charset="2"/>
              <a:buChar char="Ø"/>
            </a:pPr>
            <a:r>
              <a:rPr lang="en-ZA" sz="1600" dirty="0" smtClean="0">
                <a:solidFill>
                  <a:srgbClr val="150C8E"/>
                </a:solidFill>
              </a:rPr>
              <a:t>Dramatic encounter with the Almighty when on point of death</a:t>
            </a:r>
            <a:endParaRPr lang="en-US" sz="1600" dirty="0" smtClean="0">
              <a:solidFill>
                <a:srgbClr val="150C8E"/>
              </a:solidFill>
            </a:endParaRPr>
          </a:p>
          <a:p>
            <a:pPr>
              <a:buFont typeface="Wingdings" pitchFamily="2" charset="2"/>
              <a:buChar char="Ø"/>
            </a:pPr>
            <a:endParaRPr lang="en-US" sz="1600" dirty="0" smtClean="0">
              <a:solidFill>
                <a:srgbClr val="150C8E"/>
              </a:solidFill>
            </a:endParaRPr>
          </a:p>
          <a:p>
            <a:pPr>
              <a:buFont typeface="Wingdings" pitchFamily="2" charset="2"/>
              <a:buChar char="Ø"/>
            </a:pPr>
            <a:r>
              <a:rPr lang="en-ZA" sz="1600" dirty="0" smtClean="0">
                <a:solidFill>
                  <a:srgbClr val="150C8E"/>
                </a:solidFill>
              </a:rPr>
              <a:t>Deep evidentially based conviction He exists and is real</a:t>
            </a:r>
          </a:p>
          <a:p>
            <a:pPr>
              <a:buFont typeface="Wingdings" pitchFamily="2" charset="2"/>
              <a:buChar char="Ø"/>
            </a:pPr>
            <a:endParaRPr lang="en-ZA" sz="1600" dirty="0" smtClean="0">
              <a:solidFill>
                <a:srgbClr val="150C8E"/>
              </a:solidFill>
            </a:endParaRPr>
          </a:p>
          <a:p>
            <a:pPr>
              <a:buFont typeface="Wingdings" pitchFamily="2" charset="2"/>
              <a:buChar char="Ø"/>
            </a:pPr>
            <a:r>
              <a:rPr lang="en-ZA" sz="1600" dirty="0" smtClean="0">
                <a:solidFill>
                  <a:srgbClr val="150C8E"/>
                </a:solidFill>
              </a:rPr>
              <a:t>Engineering approach, lots of questions, doctrine that stands and does not fall, looking for truth, lot of answers -- many the church do not like but it works, read the book {bible} “Old” more than 20 times, “New” more than 50 times -- numerous translations</a:t>
            </a:r>
          </a:p>
          <a:p>
            <a:pPr>
              <a:buFont typeface="Wingdings" pitchFamily="2" charset="2"/>
              <a:buChar char="Ø"/>
            </a:pPr>
            <a:endParaRPr lang="en-ZA" sz="1600" dirty="0" smtClean="0">
              <a:solidFill>
                <a:srgbClr val="150C8E"/>
              </a:solidFill>
            </a:endParaRPr>
          </a:p>
          <a:p>
            <a:pPr>
              <a:buFont typeface="Wingdings" pitchFamily="2" charset="2"/>
              <a:buChar char="Ø"/>
            </a:pPr>
            <a:r>
              <a:rPr lang="en-ZA" sz="1600" dirty="0" smtClean="0">
                <a:solidFill>
                  <a:srgbClr val="150C8E"/>
                </a:solidFill>
              </a:rPr>
              <a:t>Know the book {bible} better than most</a:t>
            </a:r>
          </a:p>
          <a:p>
            <a:pPr>
              <a:buFont typeface="Wingdings" pitchFamily="2" charset="2"/>
              <a:buChar char="Ø"/>
            </a:pPr>
            <a:endParaRPr lang="en-ZA" sz="1600" dirty="0" smtClean="0">
              <a:solidFill>
                <a:srgbClr val="150C8E"/>
              </a:solidFill>
            </a:endParaRPr>
          </a:p>
          <a:p>
            <a:pPr>
              <a:buFont typeface="Wingdings" pitchFamily="2" charset="2"/>
              <a:buChar char="Ø"/>
            </a:pPr>
            <a:r>
              <a:rPr lang="en-ZA" sz="1600" dirty="0" smtClean="0">
                <a:solidFill>
                  <a:srgbClr val="150C8E"/>
                </a:solidFill>
              </a:rPr>
              <a:t>“Faith and belief must FIT THE FACTS”</a:t>
            </a:r>
          </a:p>
          <a:p>
            <a:pPr eaLnBrk="1" hangingPunct="1">
              <a:buNone/>
            </a:pPr>
            <a:endParaRPr lang="en-ZA" sz="1600" dirty="0" smtClean="0"/>
          </a:p>
        </p:txBody>
      </p:sp>
      <p:pic>
        <p:nvPicPr>
          <p:cNvPr id="6146" name="Picture 2"/>
          <p:cNvPicPr>
            <a:picLocks noChangeAspect="1" noChangeArrowheads="1"/>
          </p:cNvPicPr>
          <p:nvPr/>
        </p:nvPicPr>
        <p:blipFill>
          <a:blip r:embed="rId3" cstate="print"/>
          <a:srcRect/>
          <a:stretch>
            <a:fillRect/>
          </a:stretch>
        </p:blipFill>
        <p:spPr bwMode="auto">
          <a:xfrm>
            <a:off x="7956376" y="2996952"/>
            <a:ext cx="1043608" cy="1622242"/>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cstate="print"/>
          <a:srcRect/>
          <a:stretch>
            <a:fillRect/>
          </a:stretch>
        </p:blipFill>
        <p:spPr bwMode="auto">
          <a:xfrm>
            <a:off x="7956376" y="1340768"/>
            <a:ext cx="1045034" cy="1512168"/>
          </a:xfrm>
          <a:prstGeom prst="rect">
            <a:avLst/>
          </a:prstGeom>
          <a:noFill/>
          <a:ln w="9525">
            <a:noFill/>
            <a:miter lim="800000"/>
            <a:headEnd/>
            <a:tailEnd/>
          </a:ln>
          <a:effectLst/>
        </p:spPr>
      </p:pic>
      <p:pic>
        <p:nvPicPr>
          <p:cNvPr id="6148" name="Picture 4"/>
          <p:cNvPicPr>
            <a:picLocks noChangeAspect="1" noChangeArrowheads="1"/>
          </p:cNvPicPr>
          <p:nvPr/>
        </p:nvPicPr>
        <p:blipFill>
          <a:blip r:embed="rId5" cstate="print"/>
          <a:srcRect/>
          <a:stretch>
            <a:fillRect/>
          </a:stretch>
        </p:blipFill>
        <p:spPr bwMode="auto">
          <a:xfrm>
            <a:off x="7956376" y="5373216"/>
            <a:ext cx="1054480" cy="148478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2000"/>
                                        <p:tgtEl>
                                          <p:spTgt spid="4198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147"/>
                                        </p:tgtEl>
                                        <p:attrNameLst>
                                          <p:attrName>style.visibility</p:attrName>
                                        </p:attrNameLst>
                                      </p:cBhvr>
                                      <p:to>
                                        <p:strVal val="visible"/>
                                      </p:to>
                                    </p:set>
                                    <p:animEffect transition="in" filter="fade">
                                      <p:cBhvr>
                                        <p:cTn id="11" dur="2000"/>
                                        <p:tgtEl>
                                          <p:spTgt spid="6147"/>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2000"/>
                                        <p:tgtEl>
                                          <p:spTgt spid="41987">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Effect transition="in" filter="fade">
                                      <p:cBhvr>
                                        <p:cTn id="19" dur="2000"/>
                                        <p:tgtEl>
                                          <p:spTgt spid="41987">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41987">
                                            <p:txEl>
                                              <p:pRg st="6" end="6"/>
                                            </p:txEl>
                                          </p:spTgt>
                                        </p:tgtEl>
                                        <p:attrNameLst>
                                          <p:attrName>style.visibility</p:attrName>
                                        </p:attrNameLst>
                                      </p:cBhvr>
                                      <p:to>
                                        <p:strVal val="visible"/>
                                      </p:to>
                                    </p:set>
                                    <p:animEffect transition="in" filter="fade">
                                      <p:cBhvr>
                                        <p:cTn id="23" dur="2000"/>
                                        <p:tgtEl>
                                          <p:spTgt spid="41987">
                                            <p:txEl>
                                              <p:pRg st="6" end="6"/>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41987">
                                            <p:txEl>
                                              <p:pRg st="8" end="8"/>
                                            </p:txEl>
                                          </p:spTgt>
                                        </p:tgtEl>
                                        <p:attrNameLst>
                                          <p:attrName>style.visibility</p:attrName>
                                        </p:attrNameLst>
                                      </p:cBhvr>
                                      <p:to>
                                        <p:strVal val="visible"/>
                                      </p:to>
                                    </p:set>
                                    <p:animEffect transition="in" filter="fade">
                                      <p:cBhvr>
                                        <p:cTn id="27" dur="2000"/>
                                        <p:tgtEl>
                                          <p:spTgt spid="41987">
                                            <p:txEl>
                                              <p:pRg st="8" end="8"/>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6146"/>
                                        </p:tgtEl>
                                        <p:attrNameLst>
                                          <p:attrName>style.visibility</p:attrName>
                                        </p:attrNameLst>
                                      </p:cBhvr>
                                      <p:to>
                                        <p:strVal val="visible"/>
                                      </p:to>
                                    </p:set>
                                    <p:animEffect transition="in" filter="fade">
                                      <p:cBhvr>
                                        <p:cTn id="31" dur="2000"/>
                                        <p:tgtEl>
                                          <p:spTgt spid="6146"/>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41987">
                                            <p:txEl>
                                              <p:pRg st="10" end="10"/>
                                            </p:txEl>
                                          </p:spTgt>
                                        </p:tgtEl>
                                        <p:attrNameLst>
                                          <p:attrName>style.visibility</p:attrName>
                                        </p:attrNameLst>
                                      </p:cBhvr>
                                      <p:to>
                                        <p:strVal val="visible"/>
                                      </p:to>
                                    </p:set>
                                    <p:animEffect transition="in" filter="fade">
                                      <p:cBhvr>
                                        <p:cTn id="35" dur="2000"/>
                                        <p:tgtEl>
                                          <p:spTgt spid="41987">
                                            <p:txEl>
                                              <p:pRg st="10" end="10"/>
                                            </p:txEl>
                                          </p:spTgt>
                                        </p:tgtEl>
                                      </p:cBhvr>
                                    </p:animEffect>
                                  </p:childTnLst>
                                </p:cTn>
                              </p:par>
                            </p:childTnLst>
                          </p:cTn>
                        </p:par>
                        <p:par>
                          <p:cTn id="36" fill="hold">
                            <p:stCondLst>
                              <p:cond delay="16000"/>
                            </p:stCondLst>
                            <p:childTnLst>
                              <p:par>
                                <p:cTn id="37" presetID="10" presetClass="entr" presetSubtype="0" fill="hold" nodeType="afterEffect">
                                  <p:stCondLst>
                                    <p:cond delay="0"/>
                                  </p:stCondLst>
                                  <p:childTnLst>
                                    <p:set>
                                      <p:cBhvr>
                                        <p:cTn id="38" dur="1" fill="hold">
                                          <p:stCondLst>
                                            <p:cond delay="0"/>
                                          </p:stCondLst>
                                        </p:cTn>
                                        <p:tgtEl>
                                          <p:spTgt spid="41987">
                                            <p:txEl>
                                              <p:pRg st="12" end="12"/>
                                            </p:txEl>
                                          </p:spTgt>
                                        </p:tgtEl>
                                        <p:attrNameLst>
                                          <p:attrName>style.visibility</p:attrName>
                                        </p:attrNameLst>
                                      </p:cBhvr>
                                      <p:to>
                                        <p:strVal val="visible"/>
                                      </p:to>
                                    </p:set>
                                    <p:animEffect transition="in" filter="fade">
                                      <p:cBhvr>
                                        <p:cTn id="39" dur="2000"/>
                                        <p:tgtEl>
                                          <p:spTgt spid="41987">
                                            <p:txEl>
                                              <p:pRg st="12" end="12"/>
                                            </p:txEl>
                                          </p:spTgt>
                                        </p:tgtEl>
                                      </p:cBhvr>
                                    </p:animEffect>
                                  </p:childTnLst>
                                </p:cTn>
                              </p:par>
                            </p:childTnLst>
                          </p:cTn>
                        </p:par>
                        <p:par>
                          <p:cTn id="40" fill="hold">
                            <p:stCondLst>
                              <p:cond delay="18000"/>
                            </p:stCondLst>
                            <p:childTnLst>
                              <p:par>
                                <p:cTn id="41" presetID="10" presetClass="entr" presetSubtype="0" fill="hold" nodeType="afterEffect">
                                  <p:stCondLst>
                                    <p:cond delay="0"/>
                                  </p:stCondLst>
                                  <p:childTnLst>
                                    <p:set>
                                      <p:cBhvr>
                                        <p:cTn id="42" dur="1" fill="hold">
                                          <p:stCondLst>
                                            <p:cond delay="0"/>
                                          </p:stCondLst>
                                        </p:cTn>
                                        <p:tgtEl>
                                          <p:spTgt spid="6148"/>
                                        </p:tgtEl>
                                        <p:attrNameLst>
                                          <p:attrName>style.visibility</p:attrName>
                                        </p:attrNameLst>
                                      </p:cBhvr>
                                      <p:to>
                                        <p:strVal val="visible"/>
                                      </p:to>
                                    </p:set>
                                    <p:animEffect transition="in" filter="fade">
                                      <p:cBhvr>
                                        <p:cTn id="43" dur="2000"/>
                                        <p:tgtEl>
                                          <p:spTgt spid="6148"/>
                                        </p:tgtEl>
                                      </p:cBhvr>
                                    </p:animEffect>
                                  </p:childTnLst>
                                </p:cTn>
                              </p:par>
                            </p:childTnLst>
                          </p:cTn>
                        </p:par>
                        <p:par>
                          <p:cTn id="44" fill="hold">
                            <p:stCondLst>
                              <p:cond delay="20000"/>
                            </p:stCondLst>
                            <p:childTnLst>
                              <p:par>
                                <p:cTn id="45" presetID="10" presetClass="entr" presetSubtype="0" fill="hold" nodeType="afterEffect">
                                  <p:stCondLst>
                                    <p:cond delay="0"/>
                                  </p:stCondLst>
                                  <p:childTnLst>
                                    <p:set>
                                      <p:cBhvr>
                                        <p:cTn id="46" dur="1" fill="hold">
                                          <p:stCondLst>
                                            <p:cond delay="0"/>
                                          </p:stCondLst>
                                        </p:cTn>
                                        <p:tgtEl>
                                          <p:spTgt spid="41987">
                                            <p:txEl>
                                              <p:pRg st="14" end="14"/>
                                            </p:txEl>
                                          </p:spTgt>
                                        </p:tgtEl>
                                        <p:attrNameLst>
                                          <p:attrName>style.visibility</p:attrName>
                                        </p:attrNameLst>
                                      </p:cBhvr>
                                      <p:to>
                                        <p:strVal val="visible"/>
                                      </p:to>
                                    </p:set>
                                    <p:animEffect transition="in" filter="fade">
                                      <p:cBhvr>
                                        <p:cTn id="47" dur="2000"/>
                                        <p:tgtEl>
                                          <p:spTgt spid="4198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a:r>
              <a:rPr lang="en-ZA" sz="2400" b="1" dirty="0" smtClean="0">
                <a:solidFill>
                  <a:schemeClr val="tx2"/>
                </a:solidFill>
              </a:rPr>
              <a:t>Fundamental laws of physics</a:t>
            </a:r>
            <a:endParaRPr lang="en-ZA" sz="2400" b="1" dirty="0" smtClean="0">
              <a:solidFill>
                <a:srgbClr val="002060"/>
              </a:solidFill>
            </a:endParaRPr>
          </a:p>
        </p:txBody>
      </p:sp>
      <p:sp>
        <p:nvSpPr>
          <p:cNvPr id="41987" name="Rectangle 3"/>
          <p:cNvSpPr>
            <a:spLocks noGrp="1" noChangeArrowheads="1"/>
          </p:cNvSpPr>
          <p:nvPr>
            <p:ph type="body" idx="1"/>
          </p:nvPr>
        </p:nvSpPr>
        <p:spPr>
          <a:xfrm>
            <a:off x="457200" y="1556792"/>
            <a:ext cx="8229600" cy="5040559"/>
          </a:xfrm>
        </p:spPr>
        <p:txBody>
          <a:bodyPr>
            <a:normAutofit/>
          </a:bodyPr>
          <a:lstStyle/>
          <a:p>
            <a:pPr>
              <a:buFont typeface="Wingdings" pitchFamily="2" charset="2"/>
              <a:buChar char="Ø"/>
            </a:pPr>
            <a:r>
              <a:rPr lang="en-US" sz="1800" dirty="0" smtClean="0">
                <a:solidFill>
                  <a:srgbClr val="150C8E"/>
                </a:solidFill>
              </a:rPr>
              <a:t>Force = mass multiplied by acceleration</a:t>
            </a:r>
          </a:p>
          <a:p>
            <a:pPr>
              <a:buFont typeface="Wingdings" pitchFamily="2" charset="2"/>
              <a:buChar char="Ø"/>
            </a:pPr>
            <a:endParaRPr lang="en-US" sz="1800" dirty="0" smtClean="0">
              <a:solidFill>
                <a:srgbClr val="150C8E"/>
              </a:solidFill>
            </a:endParaRPr>
          </a:p>
          <a:p>
            <a:pPr>
              <a:buFont typeface="Wingdings" pitchFamily="2" charset="2"/>
              <a:buChar char="Ø"/>
            </a:pPr>
            <a:r>
              <a:rPr lang="en-ZA" sz="1800" dirty="0" smtClean="0">
                <a:solidFill>
                  <a:srgbClr val="150C8E"/>
                </a:solidFill>
              </a:rPr>
              <a:t>Any change in state, any movement relative to an apparently static position requires an external force</a:t>
            </a:r>
            <a:endParaRPr lang="en-US" sz="1800" dirty="0" smtClean="0">
              <a:solidFill>
                <a:srgbClr val="150C8E"/>
              </a:solidFill>
            </a:endParaRPr>
          </a:p>
          <a:p>
            <a:pPr>
              <a:buFont typeface="Wingdings" pitchFamily="2" charset="2"/>
              <a:buChar char="Ø"/>
            </a:pPr>
            <a:endParaRPr lang="en-US" sz="1800" dirty="0" smtClean="0">
              <a:solidFill>
                <a:srgbClr val="150C8E"/>
              </a:solidFill>
            </a:endParaRPr>
          </a:p>
          <a:p>
            <a:pPr>
              <a:buFont typeface="Wingdings" pitchFamily="2" charset="2"/>
              <a:buChar char="Ø"/>
            </a:pPr>
            <a:r>
              <a:rPr lang="en-ZA" sz="1800" dirty="0" smtClean="0">
                <a:solidFill>
                  <a:srgbClr val="150C8E"/>
                </a:solidFill>
              </a:rPr>
              <a:t>Disruption of the surface of the earth requires an EXTERNAL force, it cannot happen within a state of equilibrium on the planet</a:t>
            </a:r>
            <a:endParaRPr lang="en-US" sz="1800" dirty="0" smtClean="0">
              <a:solidFill>
                <a:srgbClr val="150C8E"/>
              </a:solidFill>
            </a:endParaRPr>
          </a:p>
          <a:p>
            <a:pPr>
              <a:buFont typeface="Wingdings" pitchFamily="2" charset="2"/>
              <a:buChar char="Ø"/>
            </a:pPr>
            <a:endParaRPr lang="en-US" sz="1800" dirty="0" smtClean="0">
              <a:solidFill>
                <a:srgbClr val="150C8E"/>
              </a:solidFill>
            </a:endParaRPr>
          </a:p>
          <a:p>
            <a:pPr>
              <a:buFont typeface="Wingdings" pitchFamily="2" charset="2"/>
              <a:buChar char="Ø"/>
            </a:pPr>
            <a:r>
              <a:rPr lang="en-ZA" sz="1800" dirty="0" smtClean="0">
                <a:solidFill>
                  <a:srgbClr val="150C8E"/>
                </a:solidFill>
              </a:rPr>
              <a:t>All evidence of dramatic change is also evidence of dramatic forces being applied</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Evidence of a vertical up or down thrust of the surface of the earth is evidence of massive forces being applied </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The nature of such a displacement is such that the force is almost certainly external</a:t>
            </a:r>
          </a:p>
          <a:p>
            <a:pPr eaLnBrk="1" hangingPunct="1">
              <a:buNone/>
            </a:pPr>
            <a:endParaRPr lang="en-ZA" sz="1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2000"/>
                                        <p:tgtEl>
                                          <p:spTgt spid="4198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animEffect transition="in" filter="fade">
                                      <p:cBhvr>
                                        <p:cTn id="11" dur="2000"/>
                                        <p:tgtEl>
                                          <p:spTgt spid="41987">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animEffect transition="in" filter="fade">
                                      <p:cBhvr>
                                        <p:cTn id="15" dur="2000"/>
                                        <p:tgtEl>
                                          <p:spTgt spid="41987">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1987">
                                            <p:txEl>
                                              <p:pRg st="6" end="6"/>
                                            </p:txEl>
                                          </p:spTgt>
                                        </p:tgtEl>
                                        <p:attrNameLst>
                                          <p:attrName>style.visibility</p:attrName>
                                        </p:attrNameLst>
                                      </p:cBhvr>
                                      <p:to>
                                        <p:strVal val="visible"/>
                                      </p:to>
                                    </p:set>
                                    <p:animEffect transition="in" filter="fade">
                                      <p:cBhvr>
                                        <p:cTn id="19" dur="2000"/>
                                        <p:tgtEl>
                                          <p:spTgt spid="41987">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41987">
                                            <p:txEl>
                                              <p:pRg st="8" end="8"/>
                                            </p:txEl>
                                          </p:spTgt>
                                        </p:tgtEl>
                                        <p:attrNameLst>
                                          <p:attrName>style.visibility</p:attrName>
                                        </p:attrNameLst>
                                      </p:cBhvr>
                                      <p:to>
                                        <p:strVal val="visible"/>
                                      </p:to>
                                    </p:set>
                                    <p:animEffect transition="in" filter="fade">
                                      <p:cBhvr>
                                        <p:cTn id="23" dur="2000"/>
                                        <p:tgtEl>
                                          <p:spTgt spid="41987">
                                            <p:txEl>
                                              <p:pRg st="8" end="8"/>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41987">
                                            <p:txEl>
                                              <p:pRg st="10" end="10"/>
                                            </p:txEl>
                                          </p:spTgt>
                                        </p:tgtEl>
                                        <p:attrNameLst>
                                          <p:attrName>style.visibility</p:attrName>
                                        </p:attrNameLst>
                                      </p:cBhvr>
                                      <p:to>
                                        <p:strVal val="visible"/>
                                      </p:to>
                                    </p:set>
                                    <p:animEffect transition="in" filter="fade">
                                      <p:cBhvr>
                                        <p:cTn id="27" dur="2000"/>
                                        <p:tgtEl>
                                          <p:spTgt spid="4198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95536" y="116632"/>
            <a:ext cx="6563072" cy="1143000"/>
          </a:xfrm>
        </p:spPr>
        <p:txBody>
          <a:bodyPr anchor="t" anchorCtr="0">
            <a:normAutofit fontScale="90000"/>
          </a:bodyPr>
          <a:lstStyle/>
          <a:p>
            <a:pPr algn="l"/>
            <a:r>
              <a:rPr lang="en-ZA" sz="2400" b="1" dirty="0" smtClean="0">
                <a:solidFill>
                  <a:schemeClr val="tx2"/>
                </a:solidFill>
              </a:rPr>
              <a:t>We live in an unstable Universe</a:t>
            </a:r>
            <a:br>
              <a:rPr lang="en-ZA" sz="2400" b="1" dirty="0" smtClean="0">
                <a:solidFill>
                  <a:schemeClr val="tx2"/>
                </a:solidFill>
              </a:rPr>
            </a:br>
            <a:r>
              <a:rPr lang="en-ZA" sz="2400" b="1" dirty="0" smtClean="0">
                <a:solidFill>
                  <a:schemeClr val="tx2"/>
                </a:solidFill>
              </a:rPr>
              <a:t>Solar prominence -- NASA – Solar Dynamics Observatory</a:t>
            </a:r>
            <a:endParaRPr lang="en-ZA" sz="2400" b="1" dirty="0" smtClean="0">
              <a:solidFill>
                <a:srgbClr val="002060"/>
              </a:solidFill>
            </a:endParaRPr>
          </a:p>
        </p:txBody>
      </p:sp>
      <p:pic>
        <p:nvPicPr>
          <p:cNvPr id="13314" name="Picture 2"/>
          <p:cNvPicPr>
            <a:picLocks noChangeAspect="1" noChangeArrowheads="1"/>
          </p:cNvPicPr>
          <p:nvPr/>
        </p:nvPicPr>
        <p:blipFill>
          <a:blip r:embed="rId3" cstate="print"/>
          <a:srcRect/>
          <a:stretch>
            <a:fillRect/>
          </a:stretch>
        </p:blipFill>
        <p:spPr bwMode="auto">
          <a:xfrm>
            <a:off x="1115616" y="1327785"/>
            <a:ext cx="6912768" cy="553021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95536" y="116632"/>
            <a:ext cx="6563072" cy="1143000"/>
          </a:xfrm>
        </p:spPr>
        <p:txBody>
          <a:bodyPr anchor="t" anchorCtr="0">
            <a:normAutofit fontScale="90000"/>
          </a:bodyPr>
          <a:lstStyle/>
          <a:p>
            <a:pPr algn="l"/>
            <a:r>
              <a:rPr lang="en-ZA" sz="2400" b="1" dirty="0" smtClean="0">
                <a:solidFill>
                  <a:schemeClr val="tx2"/>
                </a:solidFill>
              </a:rPr>
              <a:t>We live in an unstable Universe</a:t>
            </a:r>
            <a:br>
              <a:rPr lang="en-ZA" sz="2400" b="1" dirty="0" smtClean="0">
                <a:solidFill>
                  <a:schemeClr val="tx2"/>
                </a:solidFill>
              </a:rPr>
            </a:br>
            <a:r>
              <a:rPr lang="en-ZA" sz="2400" b="1" dirty="0" smtClean="0">
                <a:solidFill>
                  <a:schemeClr val="tx2"/>
                </a:solidFill>
              </a:rPr>
              <a:t>NASA – intense activity on the surface of our sun 1 August 2010</a:t>
            </a:r>
            <a:endParaRPr lang="en-ZA" sz="2400" b="1" dirty="0" smtClean="0">
              <a:solidFill>
                <a:srgbClr val="002060"/>
              </a:solidFill>
            </a:endParaRPr>
          </a:p>
        </p:txBody>
      </p:sp>
      <p:pic>
        <p:nvPicPr>
          <p:cNvPr id="1027" name="Picture 3"/>
          <p:cNvPicPr>
            <a:picLocks noChangeAspect="1" noChangeArrowheads="1"/>
          </p:cNvPicPr>
          <p:nvPr/>
        </p:nvPicPr>
        <p:blipFill>
          <a:blip r:embed="rId3" cstate="print"/>
          <a:srcRect/>
          <a:stretch>
            <a:fillRect/>
          </a:stretch>
        </p:blipFill>
        <p:spPr bwMode="auto">
          <a:xfrm>
            <a:off x="971600" y="1340768"/>
            <a:ext cx="7210635" cy="57606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7544" y="116632"/>
            <a:ext cx="8229600" cy="1143000"/>
          </a:xfrm>
        </p:spPr>
        <p:txBody>
          <a:bodyPr anchor="t" anchorCtr="0">
            <a:normAutofit fontScale="90000"/>
          </a:bodyPr>
          <a:lstStyle/>
          <a:p>
            <a:pPr algn="l"/>
            <a:r>
              <a:rPr lang="en-ZA" sz="2400" b="1" dirty="0" smtClean="0">
                <a:solidFill>
                  <a:schemeClr val="tx2"/>
                </a:solidFill>
              </a:rPr>
              <a:t>We live in an unstable Universe</a:t>
            </a:r>
            <a:br>
              <a:rPr lang="en-ZA" sz="2400" b="1" dirty="0" smtClean="0">
                <a:solidFill>
                  <a:schemeClr val="tx2"/>
                </a:solidFill>
              </a:rPr>
            </a:br>
            <a:r>
              <a:rPr lang="en-ZA" sz="2400" b="1" dirty="0" smtClean="0">
                <a:solidFill>
                  <a:schemeClr val="tx2"/>
                </a:solidFill>
              </a:rPr>
              <a:t>NASA – Hubble -- Birth of Stars</a:t>
            </a:r>
            <a:br>
              <a:rPr lang="en-ZA" sz="2400" b="1" dirty="0" smtClean="0">
                <a:solidFill>
                  <a:schemeClr val="tx2"/>
                </a:solidFill>
              </a:rPr>
            </a:br>
            <a:r>
              <a:rPr lang="en-ZA" sz="2400" b="1" dirty="0" smtClean="0">
                <a:solidFill>
                  <a:schemeClr val="tx2"/>
                </a:solidFill>
              </a:rPr>
              <a:t>three light year high pillar of gas</a:t>
            </a:r>
            <a:endParaRPr lang="en-ZA" sz="2400" b="1" dirty="0" smtClean="0">
              <a:solidFill>
                <a:srgbClr val="002060"/>
              </a:solidFill>
            </a:endParaRPr>
          </a:p>
        </p:txBody>
      </p:sp>
      <p:pic>
        <p:nvPicPr>
          <p:cNvPr id="14338" name="Picture 2"/>
          <p:cNvPicPr>
            <a:picLocks noChangeAspect="1" noChangeArrowheads="1"/>
          </p:cNvPicPr>
          <p:nvPr/>
        </p:nvPicPr>
        <p:blipFill>
          <a:blip r:embed="rId3" cstate="print"/>
          <a:srcRect/>
          <a:stretch>
            <a:fillRect/>
          </a:stretch>
        </p:blipFill>
        <p:spPr bwMode="auto">
          <a:xfrm>
            <a:off x="1259632" y="1367273"/>
            <a:ext cx="6863408" cy="549072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23528" y="53752"/>
            <a:ext cx="6696744" cy="1143000"/>
          </a:xfrm>
        </p:spPr>
        <p:txBody>
          <a:bodyPr anchor="t" anchorCtr="0">
            <a:normAutofit fontScale="90000"/>
          </a:bodyPr>
          <a:lstStyle/>
          <a:p>
            <a:pPr algn="l"/>
            <a:r>
              <a:rPr lang="en-ZA" sz="2400" b="1" dirty="0" smtClean="0">
                <a:solidFill>
                  <a:schemeClr val="tx2"/>
                </a:solidFill>
              </a:rPr>
              <a:t>We live in an unstable Universe</a:t>
            </a:r>
            <a:br>
              <a:rPr lang="en-ZA" sz="2400" b="1" dirty="0" smtClean="0">
                <a:solidFill>
                  <a:schemeClr val="tx2"/>
                </a:solidFill>
              </a:rPr>
            </a:br>
            <a:r>
              <a:rPr lang="en-ZA" sz="2400" b="1" dirty="0" smtClean="0">
                <a:solidFill>
                  <a:schemeClr val="tx2"/>
                </a:solidFill>
              </a:rPr>
              <a:t>NASA – massive runaway star 400,000 km per hour, earth to Moon in 1 hour</a:t>
            </a:r>
            <a:endParaRPr lang="en-ZA" sz="2400" b="1" dirty="0" smtClean="0">
              <a:solidFill>
                <a:srgbClr val="002060"/>
              </a:solidFill>
            </a:endParaRPr>
          </a:p>
        </p:txBody>
      </p:sp>
      <p:pic>
        <p:nvPicPr>
          <p:cNvPr id="15362" name="Picture 2"/>
          <p:cNvPicPr>
            <a:picLocks noChangeAspect="1" noChangeArrowheads="1"/>
          </p:cNvPicPr>
          <p:nvPr/>
        </p:nvPicPr>
        <p:blipFill>
          <a:blip r:embed="rId3" cstate="print"/>
          <a:srcRect/>
          <a:stretch>
            <a:fillRect/>
          </a:stretch>
        </p:blipFill>
        <p:spPr bwMode="auto">
          <a:xfrm>
            <a:off x="1115616" y="1340768"/>
            <a:ext cx="6896540" cy="551723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Acknowledgement</a:t>
            </a:r>
            <a:br>
              <a:rPr lang="en-ZA" sz="2400" b="1" dirty="0" smtClean="0">
                <a:solidFill>
                  <a:srgbClr val="002060"/>
                </a:solidFill>
              </a:rPr>
            </a:br>
            <a:r>
              <a:rPr lang="en-ZA" sz="2400" b="1" dirty="0" smtClean="0">
                <a:solidFill>
                  <a:srgbClr val="002060"/>
                </a:solidFill>
              </a:rPr>
              <a:t>Jonathan Gray</a:t>
            </a:r>
          </a:p>
        </p:txBody>
      </p:sp>
      <p:sp>
        <p:nvSpPr>
          <p:cNvPr id="5" name="TextBox 4"/>
          <p:cNvSpPr txBox="1"/>
          <p:nvPr/>
        </p:nvSpPr>
        <p:spPr>
          <a:xfrm>
            <a:off x="3203848" y="1336114"/>
            <a:ext cx="5688632" cy="5262979"/>
          </a:xfrm>
          <a:prstGeom prst="rect">
            <a:avLst/>
          </a:prstGeom>
          <a:noFill/>
        </p:spPr>
        <p:txBody>
          <a:bodyPr wrap="square" rtlCol="0">
            <a:spAutoFit/>
          </a:bodyPr>
          <a:lstStyle/>
          <a:p>
            <a:r>
              <a:rPr lang="en-ZA" sz="1600" dirty="0" smtClean="0"/>
              <a:t>The information and thinking that triggered the understanding of the formation of the earths crust discussed in this presentation came to me from material published by Jonathan Gray </a:t>
            </a:r>
            <a:r>
              <a:rPr lang="en-ZA" sz="1600" dirty="0" err="1" smtClean="0">
                <a:hlinkClick r:id="rId3"/>
              </a:rPr>
              <a:t>www.beforeus.com</a:t>
            </a:r>
            <a:r>
              <a:rPr lang="en-ZA" sz="1600" dirty="0" smtClean="0"/>
              <a:t> and </a:t>
            </a:r>
            <a:r>
              <a:rPr lang="en-ZA" sz="1600" dirty="0" err="1" smtClean="0">
                <a:hlinkClick r:id="rId4"/>
              </a:rPr>
              <a:t>www.archaeologyanswers.com</a:t>
            </a:r>
            <a:endParaRPr lang="en-ZA" sz="1600" dirty="0" smtClean="0"/>
          </a:p>
          <a:p>
            <a:endParaRPr lang="en-ZA" sz="1600" dirty="0" smtClean="0"/>
          </a:p>
          <a:p>
            <a:r>
              <a:rPr lang="en-US" sz="1600" dirty="0" smtClean="0"/>
              <a:t>You can contact Jonathan at:</a:t>
            </a:r>
          </a:p>
          <a:p>
            <a:endParaRPr lang="en-US" sz="1600" dirty="0" smtClean="0"/>
          </a:p>
          <a:p>
            <a:r>
              <a:rPr lang="en-US" sz="1600" dirty="0" smtClean="0"/>
              <a:t>Email : </a:t>
            </a:r>
            <a:r>
              <a:rPr lang="en-US" sz="1600" dirty="0" err="1" smtClean="0">
                <a:hlinkClick r:id="rId5"/>
              </a:rPr>
              <a:t>info@archaeologyanswers.com</a:t>
            </a:r>
            <a:endParaRPr lang="en-US" sz="1600" dirty="0" smtClean="0"/>
          </a:p>
          <a:p>
            <a:endParaRPr lang="en-US" sz="1600" dirty="0" smtClean="0"/>
          </a:p>
          <a:p>
            <a:r>
              <a:rPr lang="en-US" sz="1600" dirty="0" smtClean="0"/>
              <a:t>Post : Surprising Discoveries, PO Box 785, Thames, 3540, New Zealand </a:t>
            </a:r>
            <a:endParaRPr lang="en-ZA" sz="1600" dirty="0" smtClean="0"/>
          </a:p>
          <a:p>
            <a:endParaRPr lang="en-ZA" sz="1600" dirty="0" smtClean="0"/>
          </a:p>
          <a:p>
            <a:r>
              <a:rPr lang="en-ZA" sz="1600" dirty="0" smtClean="0"/>
              <a:t>This material forms the foundation on which my current understanding has been built</a:t>
            </a:r>
          </a:p>
          <a:p>
            <a:endParaRPr lang="en-ZA" sz="1600" dirty="0" smtClean="0"/>
          </a:p>
          <a:p>
            <a:r>
              <a:rPr lang="en-ZA" sz="1600" dirty="0" smtClean="0"/>
              <a:t>This information has been supplemented from my own knowledge and experience and diverse other sources</a:t>
            </a:r>
          </a:p>
          <a:p>
            <a:endParaRPr lang="en-US" sz="1600" dirty="0"/>
          </a:p>
        </p:txBody>
      </p:sp>
      <p:pic>
        <p:nvPicPr>
          <p:cNvPr id="1026" name="Picture 2"/>
          <p:cNvPicPr>
            <a:picLocks noChangeAspect="1" noChangeArrowheads="1"/>
          </p:cNvPicPr>
          <p:nvPr/>
        </p:nvPicPr>
        <p:blipFill>
          <a:blip r:embed="rId6" cstate="print"/>
          <a:srcRect/>
          <a:stretch>
            <a:fillRect/>
          </a:stretch>
        </p:blipFill>
        <p:spPr bwMode="auto">
          <a:xfrm>
            <a:off x="0" y="1340767"/>
            <a:ext cx="3131840" cy="388205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000"/>
                                        <p:tgtEl>
                                          <p:spTgt spid="5">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2000"/>
                                        <p:tgtEl>
                                          <p:spTgt spid="5">
                                            <p:txEl>
                                              <p:pRg st="6" end="6"/>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2000"/>
                                        <p:tgtEl>
                                          <p:spTgt spid="5">
                                            <p:txEl>
                                              <p:pRg st="8" end="8"/>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animEffect transition="in" filter="fade">
                                      <p:cBhvr>
                                        <p:cTn id="31"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23528" y="53752"/>
            <a:ext cx="6696744" cy="1143000"/>
          </a:xfrm>
        </p:spPr>
        <p:txBody>
          <a:bodyPr anchor="t" anchorCtr="0">
            <a:normAutofit fontScale="90000"/>
          </a:bodyPr>
          <a:lstStyle/>
          <a:p>
            <a:pPr algn="l"/>
            <a:r>
              <a:rPr lang="en-ZA" sz="2400" b="1" dirty="0" smtClean="0">
                <a:solidFill>
                  <a:schemeClr val="tx2"/>
                </a:solidFill>
              </a:rPr>
              <a:t>We live in an unstable Universe</a:t>
            </a:r>
            <a:br>
              <a:rPr lang="en-ZA" sz="2400" b="1" dirty="0" smtClean="0">
                <a:solidFill>
                  <a:schemeClr val="tx2"/>
                </a:solidFill>
              </a:rPr>
            </a:br>
            <a:r>
              <a:rPr lang="en-ZA" sz="2400" b="1" dirty="0" smtClean="0">
                <a:solidFill>
                  <a:schemeClr val="tx2"/>
                </a:solidFill>
              </a:rPr>
              <a:t>NASA – Constellation </a:t>
            </a:r>
            <a:r>
              <a:rPr lang="en-ZA" sz="2400" b="1" dirty="0" err="1" smtClean="0">
                <a:solidFill>
                  <a:schemeClr val="tx2"/>
                </a:solidFill>
              </a:rPr>
              <a:t>Cassiopea</a:t>
            </a:r>
            <a:r>
              <a:rPr lang="en-ZA" sz="2400" b="1" dirty="0" smtClean="0">
                <a:solidFill>
                  <a:schemeClr val="tx2"/>
                </a:solidFill>
              </a:rPr>
              <a:t/>
            </a:r>
            <a:br>
              <a:rPr lang="en-ZA" sz="2400" b="1" dirty="0" smtClean="0">
                <a:solidFill>
                  <a:schemeClr val="tx2"/>
                </a:solidFill>
              </a:rPr>
            </a:br>
            <a:r>
              <a:rPr lang="en-ZA" sz="2400" b="1" dirty="0" smtClean="0">
                <a:solidFill>
                  <a:schemeClr val="tx2"/>
                </a:solidFill>
              </a:rPr>
              <a:t>Supernova – massive explosion</a:t>
            </a:r>
            <a:endParaRPr lang="en-ZA" sz="2400" b="1" dirty="0" smtClean="0">
              <a:solidFill>
                <a:srgbClr val="002060"/>
              </a:solidFill>
            </a:endParaRPr>
          </a:p>
        </p:txBody>
      </p:sp>
      <p:pic>
        <p:nvPicPr>
          <p:cNvPr id="1026" name="Picture 2"/>
          <p:cNvPicPr>
            <a:picLocks noChangeAspect="1" noChangeArrowheads="1"/>
          </p:cNvPicPr>
          <p:nvPr/>
        </p:nvPicPr>
        <p:blipFill>
          <a:blip r:embed="rId3" cstate="print"/>
          <a:srcRect/>
          <a:stretch>
            <a:fillRect/>
          </a:stretch>
        </p:blipFill>
        <p:spPr bwMode="auto">
          <a:xfrm>
            <a:off x="1115616" y="1340768"/>
            <a:ext cx="7133438" cy="5706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23528" y="53752"/>
            <a:ext cx="6696744" cy="1143000"/>
          </a:xfrm>
        </p:spPr>
        <p:txBody>
          <a:bodyPr anchor="t" anchorCtr="0">
            <a:normAutofit fontScale="90000"/>
          </a:bodyPr>
          <a:lstStyle/>
          <a:p>
            <a:pPr algn="l"/>
            <a:r>
              <a:rPr lang="en-ZA" sz="2400" b="1" dirty="0" smtClean="0">
                <a:solidFill>
                  <a:schemeClr val="tx2"/>
                </a:solidFill>
              </a:rPr>
              <a:t>We live in an unstable Universe</a:t>
            </a:r>
            <a:br>
              <a:rPr lang="en-ZA" sz="2400" b="1" dirty="0" smtClean="0">
                <a:solidFill>
                  <a:schemeClr val="tx2"/>
                </a:solidFill>
              </a:rPr>
            </a:br>
            <a:r>
              <a:rPr lang="en-ZA" sz="2400" b="1" dirty="0" smtClean="0">
                <a:solidFill>
                  <a:schemeClr val="tx2"/>
                </a:solidFill>
              </a:rPr>
              <a:t>NASA – Comet </a:t>
            </a:r>
            <a:r>
              <a:rPr lang="en-ZA" sz="2400" b="1" dirty="0" err="1" smtClean="0">
                <a:solidFill>
                  <a:schemeClr val="tx2"/>
                </a:solidFill>
              </a:rPr>
              <a:t>Lulin</a:t>
            </a:r>
            <a:r>
              <a:rPr lang="en-ZA" sz="2400" b="1" dirty="0" smtClean="0">
                <a:solidFill>
                  <a:schemeClr val="tx2"/>
                </a:solidFill>
              </a:rPr>
              <a:t> “dirty snowball” 160 times further than the moon (</a:t>
            </a:r>
            <a:r>
              <a:rPr lang="en-ZA" sz="2400" b="1" dirty="0" err="1" smtClean="0">
                <a:solidFill>
                  <a:schemeClr val="tx2"/>
                </a:solidFill>
              </a:rPr>
              <a:t>ie</a:t>
            </a:r>
            <a:r>
              <a:rPr lang="en-ZA" sz="2400" b="1" dirty="0" smtClean="0">
                <a:solidFill>
                  <a:schemeClr val="tx2"/>
                </a:solidFill>
              </a:rPr>
              <a:t> close!)</a:t>
            </a:r>
            <a:endParaRPr lang="en-ZA" sz="2400" b="1" dirty="0" smtClean="0">
              <a:solidFill>
                <a:srgbClr val="002060"/>
              </a:solidFill>
            </a:endParaRPr>
          </a:p>
        </p:txBody>
      </p:sp>
      <p:pic>
        <p:nvPicPr>
          <p:cNvPr id="2" name="Picture 2"/>
          <p:cNvPicPr>
            <a:picLocks noChangeAspect="1" noChangeArrowheads="1"/>
          </p:cNvPicPr>
          <p:nvPr/>
        </p:nvPicPr>
        <p:blipFill>
          <a:blip r:embed="rId3" cstate="print"/>
          <a:srcRect/>
          <a:stretch>
            <a:fillRect/>
          </a:stretch>
        </p:blipFill>
        <p:spPr bwMode="auto">
          <a:xfrm>
            <a:off x="1043608" y="1340768"/>
            <a:ext cx="7268053" cy="57397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7544" y="0"/>
            <a:ext cx="6563072" cy="1228998"/>
          </a:xfrm>
        </p:spPr>
        <p:txBody>
          <a:bodyPr anchor="t" anchorCtr="0">
            <a:normAutofit fontScale="90000"/>
          </a:bodyPr>
          <a:lstStyle/>
          <a:p>
            <a:pPr algn="l"/>
            <a:r>
              <a:rPr lang="en-ZA" sz="2400" b="1" dirty="0" smtClean="0">
                <a:solidFill>
                  <a:schemeClr val="tx2"/>
                </a:solidFill>
              </a:rPr>
              <a:t>We live in an unstable Universe</a:t>
            </a:r>
            <a:br>
              <a:rPr lang="en-ZA" sz="2400" b="1" dirty="0" smtClean="0">
                <a:solidFill>
                  <a:schemeClr val="tx2"/>
                </a:solidFill>
              </a:rPr>
            </a:br>
            <a:r>
              <a:rPr lang="en-ZA" sz="2400" b="1" dirty="0" smtClean="0">
                <a:solidFill>
                  <a:schemeClr val="tx2"/>
                </a:solidFill>
              </a:rPr>
              <a:t>NASA -- </a:t>
            </a:r>
            <a:r>
              <a:rPr lang="en-ZA" sz="2400" b="1" dirty="0" err="1" smtClean="0">
                <a:solidFill>
                  <a:schemeClr val="tx2"/>
                </a:solidFill>
              </a:rPr>
              <a:t>Kuiper</a:t>
            </a:r>
            <a:r>
              <a:rPr lang="en-ZA" sz="2400" b="1" dirty="0" smtClean="0">
                <a:solidFill>
                  <a:schemeClr val="tx2"/>
                </a:solidFill>
              </a:rPr>
              <a:t> Belt massive chunks of ice in space</a:t>
            </a:r>
            <a:br>
              <a:rPr lang="en-ZA" sz="2400" b="1" dirty="0" smtClean="0">
                <a:solidFill>
                  <a:schemeClr val="tx2"/>
                </a:solidFill>
              </a:rPr>
            </a:br>
            <a:endParaRPr lang="en-ZA" sz="2400" b="1" dirty="0" smtClean="0">
              <a:solidFill>
                <a:srgbClr val="002060"/>
              </a:solidFill>
            </a:endParaRPr>
          </a:p>
        </p:txBody>
      </p:sp>
      <p:sp>
        <p:nvSpPr>
          <p:cNvPr id="41987" name="Rectangle 3"/>
          <p:cNvSpPr>
            <a:spLocks noGrp="1" noChangeArrowheads="1"/>
          </p:cNvSpPr>
          <p:nvPr>
            <p:ph type="body" idx="1"/>
          </p:nvPr>
        </p:nvSpPr>
        <p:spPr>
          <a:xfrm>
            <a:off x="251520" y="1484784"/>
            <a:ext cx="5544616" cy="5040560"/>
          </a:xfrm>
        </p:spPr>
        <p:txBody>
          <a:bodyPr>
            <a:normAutofit lnSpcReduction="10000"/>
          </a:bodyPr>
          <a:lstStyle/>
          <a:p>
            <a:pPr>
              <a:buFont typeface="Wingdings" pitchFamily="2" charset="2"/>
              <a:buChar char="Ø"/>
            </a:pPr>
            <a:r>
              <a:rPr lang="en-US" sz="1800" i="1" dirty="0" smtClean="0"/>
              <a:t>“NASA's Hubble Space Telescope has discovered the smallest object ever seen in visible light in the </a:t>
            </a:r>
            <a:r>
              <a:rPr lang="en-US" sz="1800" i="1" dirty="0" err="1" smtClean="0"/>
              <a:t>Kuiper</a:t>
            </a:r>
            <a:r>
              <a:rPr lang="en-US" sz="1800" i="1" dirty="0" smtClean="0"/>
              <a:t> Belt, a </a:t>
            </a:r>
            <a:r>
              <a:rPr lang="en-US" sz="1800" b="1" i="1" u="sng" dirty="0" smtClean="0"/>
              <a:t>vast ring of icy debris that is encircling the outer rim of the solar system just beyond Neptune</a:t>
            </a:r>
            <a:r>
              <a:rPr lang="en-US" sz="1800" i="1" dirty="0" smtClean="0"/>
              <a:t>.</a:t>
            </a:r>
            <a:endParaRPr lang="en-US" sz="1800" i="1" dirty="0" smtClean="0">
              <a:solidFill>
                <a:srgbClr val="150C8E"/>
              </a:solidFill>
            </a:endParaRPr>
          </a:p>
          <a:p>
            <a:pPr>
              <a:buFont typeface="Wingdings" pitchFamily="2" charset="2"/>
              <a:buChar char="Ø"/>
            </a:pPr>
            <a:endParaRPr lang="en-US" sz="1800" i="1" dirty="0" smtClean="0">
              <a:solidFill>
                <a:srgbClr val="150C8E"/>
              </a:solidFill>
            </a:endParaRPr>
          </a:p>
          <a:p>
            <a:pPr>
              <a:buFont typeface="Wingdings" pitchFamily="2" charset="2"/>
              <a:buChar char="Ø"/>
            </a:pPr>
            <a:r>
              <a:rPr lang="en-US" sz="1800" i="1" dirty="0" smtClean="0"/>
              <a:t>“This artist's concept of the needle-in-a-haystack object found by Hubble is only 3,200 feet across and a whopping 4.2 billion miles away. The smallest </a:t>
            </a:r>
            <a:r>
              <a:rPr lang="en-US" sz="1800" i="1" dirty="0" err="1" smtClean="0"/>
              <a:t>Kuiper</a:t>
            </a:r>
            <a:r>
              <a:rPr lang="en-US" sz="1800" i="1" dirty="0" smtClean="0"/>
              <a:t> Belt Object (</a:t>
            </a:r>
            <a:r>
              <a:rPr lang="en-US" sz="1800" i="1" dirty="0" err="1" smtClean="0"/>
              <a:t>KBO</a:t>
            </a:r>
            <a:r>
              <a:rPr lang="en-US" sz="1800" i="1" dirty="0" smtClean="0"/>
              <a:t>) seen previously in reflected light is roughly 30 miles across, or 50 times larger.</a:t>
            </a:r>
            <a:br>
              <a:rPr lang="en-US" sz="1800" i="1" dirty="0" smtClean="0"/>
            </a:br>
            <a:endParaRPr lang="en-US" sz="1800" i="1" dirty="0" smtClean="0">
              <a:solidFill>
                <a:srgbClr val="150C8E"/>
              </a:solidFill>
            </a:endParaRPr>
          </a:p>
          <a:p>
            <a:pPr>
              <a:buFont typeface="Wingdings" pitchFamily="2" charset="2"/>
              <a:buChar char="Ø"/>
            </a:pPr>
            <a:r>
              <a:rPr lang="en-US" sz="1800" i="1" dirty="0" smtClean="0"/>
              <a:t>“Hubble observations of nearby stars show that a number of them have </a:t>
            </a:r>
            <a:r>
              <a:rPr lang="en-US" sz="1800" i="1" dirty="0" err="1" smtClean="0"/>
              <a:t>Kuiper</a:t>
            </a:r>
            <a:r>
              <a:rPr lang="en-US" sz="1800" i="1" dirty="0" smtClean="0"/>
              <a:t> Belt-like disks of icy debris encircling them.”</a:t>
            </a:r>
            <a:endParaRPr lang="en-US" sz="1800" i="1" dirty="0" smtClean="0">
              <a:solidFill>
                <a:srgbClr val="150C8E"/>
              </a:solidFill>
            </a:endParaRPr>
          </a:p>
          <a:p>
            <a:pPr eaLnBrk="1" hangingPunct="1">
              <a:buNone/>
            </a:pPr>
            <a:endParaRPr lang="en-ZA" sz="1800" dirty="0" smtClean="0"/>
          </a:p>
        </p:txBody>
      </p:sp>
      <p:pic>
        <p:nvPicPr>
          <p:cNvPr id="16386" name="Picture 2"/>
          <p:cNvPicPr>
            <a:picLocks noChangeAspect="1" noChangeArrowheads="1"/>
          </p:cNvPicPr>
          <p:nvPr/>
        </p:nvPicPr>
        <p:blipFill>
          <a:blip r:embed="rId3" cstate="print"/>
          <a:srcRect/>
          <a:stretch>
            <a:fillRect/>
          </a:stretch>
        </p:blipFill>
        <p:spPr bwMode="auto">
          <a:xfrm>
            <a:off x="5830662" y="1412776"/>
            <a:ext cx="3170066" cy="309634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2000"/>
                                        <p:tgtEl>
                                          <p:spTgt spid="4198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animEffect transition="in" filter="fade">
                                      <p:cBhvr>
                                        <p:cTn id="11" dur="2000"/>
                                        <p:tgtEl>
                                          <p:spTgt spid="41987">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fade">
                                      <p:cBhvr>
                                        <p:cTn id="15" dur="2000"/>
                                        <p:tgtEl>
                                          <p:spTgt spid="16386"/>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1987">
                                            <p:txEl>
                                              <p:pRg st="3" end="3"/>
                                            </p:txEl>
                                          </p:spTgt>
                                        </p:tgtEl>
                                        <p:attrNameLst>
                                          <p:attrName>style.visibility</p:attrName>
                                        </p:attrNameLst>
                                      </p:cBhvr>
                                      <p:to>
                                        <p:strVal val="visible"/>
                                      </p:to>
                                    </p:set>
                                    <p:animEffect transition="in" filter="fade">
                                      <p:cBhvr>
                                        <p:cTn id="19" dur="2000"/>
                                        <p:tgtEl>
                                          <p:spTgt spid="419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7544" y="53752"/>
            <a:ext cx="6491064" cy="1143000"/>
          </a:xfrm>
        </p:spPr>
        <p:txBody>
          <a:bodyPr anchor="t" anchorCtr="0">
            <a:normAutofit fontScale="90000"/>
          </a:bodyPr>
          <a:lstStyle/>
          <a:p>
            <a:pPr algn="l"/>
            <a:r>
              <a:rPr lang="en-ZA" sz="2400" b="1" dirty="0" smtClean="0">
                <a:solidFill>
                  <a:schemeClr val="tx2"/>
                </a:solidFill>
              </a:rPr>
              <a:t>NASA -- Mars -- Hellas </a:t>
            </a:r>
            <a:r>
              <a:rPr lang="en-ZA" sz="2400" b="1" dirty="0" err="1" smtClean="0">
                <a:solidFill>
                  <a:schemeClr val="tx2"/>
                </a:solidFill>
              </a:rPr>
              <a:t>Planitia</a:t>
            </a:r>
            <a:r>
              <a:rPr lang="en-ZA" sz="2400" b="1" dirty="0" smtClean="0">
                <a:solidFill>
                  <a:schemeClr val="tx2"/>
                </a:solidFill>
              </a:rPr>
              <a:t> --</a:t>
            </a:r>
            <a:br>
              <a:rPr lang="en-ZA" sz="2400" b="1" dirty="0" smtClean="0">
                <a:solidFill>
                  <a:schemeClr val="tx2"/>
                </a:solidFill>
              </a:rPr>
            </a:br>
            <a:r>
              <a:rPr lang="en-ZA" sz="2400" b="1" dirty="0" smtClean="0">
                <a:solidFill>
                  <a:schemeClr val="tx2"/>
                </a:solidFill>
              </a:rPr>
              <a:t>1,400 mile (2,250 km) diameter crater</a:t>
            </a:r>
            <a:br>
              <a:rPr lang="en-ZA" sz="2400" b="1" dirty="0" smtClean="0">
                <a:solidFill>
                  <a:schemeClr val="tx2"/>
                </a:solidFill>
              </a:rPr>
            </a:br>
            <a:r>
              <a:rPr lang="en-ZA" sz="2400" b="1" dirty="0" smtClean="0">
                <a:solidFill>
                  <a:schemeClr val="tx2"/>
                </a:solidFill>
              </a:rPr>
              <a:t>evidence of large space object impacts</a:t>
            </a:r>
            <a:endParaRPr lang="en-ZA" sz="2400" b="1" dirty="0" smtClean="0">
              <a:solidFill>
                <a:srgbClr val="002060"/>
              </a:solidFill>
            </a:endParaRPr>
          </a:p>
        </p:txBody>
      </p:sp>
      <p:pic>
        <p:nvPicPr>
          <p:cNvPr id="1026" name="Picture 2"/>
          <p:cNvPicPr>
            <a:picLocks noChangeAspect="1" noChangeArrowheads="1"/>
          </p:cNvPicPr>
          <p:nvPr/>
        </p:nvPicPr>
        <p:blipFill>
          <a:blip r:embed="rId3" cstate="print"/>
          <a:srcRect/>
          <a:stretch>
            <a:fillRect/>
          </a:stretch>
        </p:blipFill>
        <p:spPr bwMode="auto">
          <a:xfrm>
            <a:off x="1115616" y="1340768"/>
            <a:ext cx="6868954" cy="551723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7544" y="53752"/>
            <a:ext cx="6491064" cy="1143000"/>
          </a:xfrm>
        </p:spPr>
        <p:txBody>
          <a:bodyPr anchor="t" anchorCtr="0">
            <a:normAutofit fontScale="90000"/>
          </a:bodyPr>
          <a:lstStyle/>
          <a:p>
            <a:pPr algn="l"/>
            <a:r>
              <a:rPr lang="en-ZA" sz="2400" b="1" dirty="0" smtClean="0">
                <a:solidFill>
                  <a:schemeClr val="tx2"/>
                </a:solidFill>
              </a:rPr>
              <a:t>Hellas </a:t>
            </a:r>
            <a:r>
              <a:rPr lang="en-ZA" sz="2400" b="1" dirty="0" err="1" smtClean="0">
                <a:solidFill>
                  <a:schemeClr val="tx2"/>
                </a:solidFill>
              </a:rPr>
              <a:t>Planitia</a:t>
            </a:r>
            <a:r>
              <a:rPr lang="en-ZA" sz="2400" b="1" dirty="0" smtClean="0">
                <a:solidFill>
                  <a:schemeClr val="tx2"/>
                </a:solidFill>
              </a:rPr>
              <a:t> – 2,250 km diameter crater -- Cape Town, South Africa to Lusaka, Zambia</a:t>
            </a:r>
            <a:endParaRPr lang="en-ZA" sz="2400" b="1" dirty="0" smtClean="0">
              <a:solidFill>
                <a:srgbClr val="002060"/>
              </a:solidFill>
            </a:endParaRPr>
          </a:p>
        </p:txBody>
      </p:sp>
      <p:pic>
        <p:nvPicPr>
          <p:cNvPr id="2050" name="Picture 2"/>
          <p:cNvPicPr>
            <a:picLocks noChangeAspect="1" noChangeArrowheads="1"/>
          </p:cNvPicPr>
          <p:nvPr/>
        </p:nvPicPr>
        <p:blipFill>
          <a:blip r:embed="rId3" cstate="print"/>
          <a:srcRect/>
          <a:stretch>
            <a:fillRect/>
          </a:stretch>
        </p:blipFill>
        <p:spPr bwMode="auto">
          <a:xfrm>
            <a:off x="1547664" y="1343025"/>
            <a:ext cx="6429375" cy="5514975"/>
          </a:xfrm>
          <a:prstGeom prst="rect">
            <a:avLst/>
          </a:prstGeom>
          <a:noFill/>
          <a:ln w="9525">
            <a:noFill/>
            <a:miter lim="800000"/>
            <a:headEnd/>
            <a:tailEnd/>
          </a:ln>
          <a:effectLst/>
        </p:spPr>
      </p:pic>
      <p:sp>
        <p:nvSpPr>
          <p:cNvPr id="5" name="Oval 4"/>
          <p:cNvSpPr/>
          <p:nvPr/>
        </p:nvSpPr>
        <p:spPr>
          <a:xfrm>
            <a:off x="1907704" y="1988840"/>
            <a:ext cx="4824536" cy="4680520"/>
          </a:xfrm>
          <a:prstGeom prst="ellipse">
            <a:avLst/>
          </a:prstGeom>
          <a:solidFill>
            <a:schemeClr val="accent1">
              <a:alpha val="5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par>
                          <p:cTn id="8" fill="hold">
                            <p:stCondLst>
                              <p:cond delay="2000"/>
                            </p:stCondLst>
                            <p:childTnLst>
                              <p:par>
                                <p:cTn id="9" presetID="2" presetClass="entr" presetSubtype="3"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7544" y="53752"/>
            <a:ext cx="6491064" cy="1143000"/>
          </a:xfrm>
        </p:spPr>
        <p:txBody>
          <a:bodyPr anchor="t" anchorCtr="0">
            <a:normAutofit/>
          </a:bodyPr>
          <a:lstStyle/>
          <a:p>
            <a:pPr algn="l"/>
            <a:r>
              <a:rPr lang="en-ZA" sz="2400" b="1" dirty="0" smtClean="0">
                <a:solidFill>
                  <a:schemeClr val="tx2"/>
                </a:solidFill>
              </a:rPr>
              <a:t>Hellas </a:t>
            </a:r>
            <a:r>
              <a:rPr lang="en-ZA" sz="2400" b="1" dirty="0" err="1" smtClean="0">
                <a:solidFill>
                  <a:schemeClr val="tx2"/>
                </a:solidFill>
              </a:rPr>
              <a:t>Planitia</a:t>
            </a:r>
            <a:r>
              <a:rPr lang="en-ZA" sz="2400" b="1" dirty="0" smtClean="0">
                <a:solidFill>
                  <a:schemeClr val="tx2"/>
                </a:solidFill>
              </a:rPr>
              <a:t> – what if something as big or bigger hit the earth?</a:t>
            </a:r>
            <a:endParaRPr lang="en-ZA" sz="2400" b="1" dirty="0" smtClean="0">
              <a:solidFill>
                <a:srgbClr val="002060"/>
              </a:solidFill>
            </a:endParaRPr>
          </a:p>
        </p:txBody>
      </p:sp>
      <p:pic>
        <p:nvPicPr>
          <p:cNvPr id="6" name="Picture 5"/>
          <p:cNvPicPr>
            <a:picLocks noChangeAspect="1" noChangeArrowheads="1"/>
          </p:cNvPicPr>
          <p:nvPr/>
        </p:nvPicPr>
        <p:blipFill>
          <a:blip r:embed="rId3" cstate="print"/>
          <a:srcRect/>
          <a:stretch>
            <a:fillRect/>
          </a:stretch>
        </p:blipFill>
        <p:spPr bwMode="auto">
          <a:xfrm>
            <a:off x="-1" y="1357584"/>
            <a:ext cx="9022125" cy="5311776"/>
          </a:xfrm>
          <a:prstGeom prst="rect">
            <a:avLst/>
          </a:prstGeom>
          <a:noFill/>
          <a:ln w="9525">
            <a:noFill/>
            <a:miter lim="800000"/>
            <a:headEnd/>
            <a:tailEnd/>
          </a:ln>
          <a:effectLst/>
        </p:spPr>
      </p:pic>
      <p:sp>
        <p:nvSpPr>
          <p:cNvPr id="7" name="Oval 6"/>
          <p:cNvSpPr/>
          <p:nvPr/>
        </p:nvSpPr>
        <p:spPr>
          <a:xfrm>
            <a:off x="4427984" y="4365104"/>
            <a:ext cx="504056"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1520" y="6488668"/>
            <a:ext cx="8568952" cy="369332"/>
          </a:xfrm>
          <a:prstGeom prst="rect">
            <a:avLst/>
          </a:prstGeom>
          <a:noFill/>
        </p:spPr>
        <p:txBody>
          <a:bodyPr wrap="square" rtlCol="0">
            <a:spAutoFit/>
          </a:bodyPr>
          <a:lstStyle/>
          <a:p>
            <a:r>
              <a:rPr lang="en-ZA" dirty="0" smtClean="0"/>
              <a:t>Could such an impact give rise to significant surface disruption?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2" presetClass="entr" presetSubtype="9"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2500"/>
                            </p:stCondLst>
                            <p:childTnLst>
                              <p:par>
                                <p:cTn id="14" presetID="2" presetClass="entr" presetSubtype="3"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a:r>
              <a:rPr lang="en-ZA" sz="2400" b="1" dirty="0" smtClean="0">
                <a:solidFill>
                  <a:schemeClr val="tx2"/>
                </a:solidFill>
              </a:rPr>
              <a:t>We live in an unstable Universe</a:t>
            </a:r>
            <a:endParaRPr lang="en-ZA" sz="2400" b="1" dirty="0" smtClean="0">
              <a:solidFill>
                <a:srgbClr val="002060"/>
              </a:solidFill>
            </a:endParaRPr>
          </a:p>
        </p:txBody>
      </p:sp>
      <p:sp>
        <p:nvSpPr>
          <p:cNvPr id="41987" name="Rectangle 3"/>
          <p:cNvSpPr>
            <a:spLocks noGrp="1" noChangeArrowheads="1"/>
          </p:cNvSpPr>
          <p:nvPr>
            <p:ph type="body" idx="1"/>
          </p:nvPr>
        </p:nvSpPr>
        <p:spPr>
          <a:xfrm>
            <a:off x="457200" y="1903433"/>
            <a:ext cx="8229600" cy="4525963"/>
          </a:xfrm>
        </p:spPr>
        <p:txBody>
          <a:bodyPr/>
          <a:lstStyle/>
          <a:p>
            <a:pPr>
              <a:buFont typeface="Wingdings" pitchFamily="2" charset="2"/>
              <a:buChar char="Ø"/>
            </a:pPr>
            <a:r>
              <a:rPr lang="en-ZA" sz="1800" dirty="0" smtClean="0">
                <a:solidFill>
                  <a:srgbClr val="150C8E"/>
                </a:solidFill>
              </a:rPr>
              <a:t>Massive instability</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Planets / chunks of rock travelling at 400,000 </a:t>
            </a:r>
            <a:r>
              <a:rPr lang="en-ZA" sz="1800" dirty="0" err="1" smtClean="0">
                <a:solidFill>
                  <a:srgbClr val="150C8E"/>
                </a:solidFill>
              </a:rPr>
              <a:t>kilometers</a:t>
            </a:r>
            <a:r>
              <a:rPr lang="en-ZA" sz="1800" dirty="0" smtClean="0">
                <a:solidFill>
                  <a:srgbClr val="150C8E"/>
                </a:solidFill>
              </a:rPr>
              <a:t> per hour</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Massive chunks of ice 80 </a:t>
            </a:r>
            <a:r>
              <a:rPr lang="en-ZA" sz="1800" dirty="0" err="1" smtClean="0">
                <a:solidFill>
                  <a:srgbClr val="150C8E"/>
                </a:solidFill>
              </a:rPr>
              <a:t>kilometers</a:t>
            </a:r>
            <a:r>
              <a:rPr lang="en-ZA" sz="1800" dirty="0" smtClean="0">
                <a:solidFill>
                  <a:srgbClr val="150C8E"/>
                </a:solidFill>
              </a:rPr>
              <a:t> in diameter and larger – instant floods are potentially real</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Massive sun spots</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Impact craters 2,350 </a:t>
            </a:r>
            <a:r>
              <a:rPr lang="en-ZA" sz="1800" dirty="0" err="1" smtClean="0">
                <a:solidFill>
                  <a:srgbClr val="150C8E"/>
                </a:solidFill>
              </a:rPr>
              <a:t>kilometers</a:t>
            </a:r>
            <a:r>
              <a:rPr lang="en-ZA" sz="1800" dirty="0" smtClean="0">
                <a:solidFill>
                  <a:srgbClr val="150C8E"/>
                </a:solidFill>
              </a:rPr>
              <a:t> in diameter</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Any assumption of steady state for millions of years is open to question</a:t>
            </a:r>
            <a:endParaRPr lang="en-ZA" sz="1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2000"/>
                                        <p:tgtEl>
                                          <p:spTgt spid="4198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animEffect transition="in" filter="fade">
                                      <p:cBhvr>
                                        <p:cTn id="11" dur="2000"/>
                                        <p:tgtEl>
                                          <p:spTgt spid="41987">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animEffect transition="in" filter="fade">
                                      <p:cBhvr>
                                        <p:cTn id="15" dur="2000"/>
                                        <p:tgtEl>
                                          <p:spTgt spid="41987">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1987">
                                            <p:txEl>
                                              <p:pRg st="6" end="6"/>
                                            </p:txEl>
                                          </p:spTgt>
                                        </p:tgtEl>
                                        <p:attrNameLst>
                                          <p:attrName>style.visibility</p:attrName>
                                        </p:attrNameLst>
                                      </p:cBhvr>
                                      <p:to>
                                        <p:strVal val="visible"/>
                                      </p:to>
                                    </p:set>
                                    <p:animEffect transition="in" filter="fade">
                                      <p:cBhvr>
                                        <p:cTn id="19" dur="2000"/>
                                        <p:tgtEl>
                                          <p:spTgt spid="41987">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41987">
                                            <p:txEl>
                                              <p:pRg st="8" end="8"/>
                                            </p:txEl>
                                          </p:spTgt>
                                        </p:tgtEl>
                                        <p:attrNameLst>
                                          <p:attrName>style.visibility</p:attrName>
                                        </p:attrNameLst>
                                      </p:cBhvr>
                                      <p:to>
                                        <p:strVal val="visible"/>
                                      </p:to>
                                    </p:set>
                                    <p:animEffect transition="in" filter="fade">
                                      <p:cBhvr>
                                        <p:cTn id="23" dur="2000"/>
                                        <p:tgtEl>
                                          <p:spTgt spid="41987">
                                            <p:txEl>
                                              <p:pRg st="8" end="8"/>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41987">
                                            <p:txEl>
                                              <p:pRg st="10" end="10"/>
                                            </p:txEl>
                                          </p:spTgt>
                                        </p:tgtEl>
                                        <p:attrNameLst>
                                          <p:attrName>style.visibility</p:attrName>
                                        </p:attrNameLst>
                                      </p:cBhvr>
                                      <p:to>
                                        <p:strVal val="visible"/>
                                      </p:to>
                                    </p:set>
                                    <p:animEffect transition="in" filter="fade">
                                      <p:cBhvr>
                                        <p:cTn id="27" dur="2000"/>
                                        <p:tgtEl>
                                          <p:spTgt spid="4198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796136" y="1844824"/>
            <a:ext cx="3144788" cy="2423506"/>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5436096" y="1628800"/>
            <a:ext cx="3533775" cy="3200400"/>
          </a:xfrm>
          <a:prstGeom prst="rect">
            <a:avLst/>
          </a:prstGeom>
          <a:noFill/>
          <a:ln w="9525">
            <a:noFill/>
            <a:miter lim="800000"/>
            <a:headEnd/>
            <a:tailEnd/>
          </a:ln>
          <a:effectLst/>
        </p:spPr>
      </p:pic>
      <p:sp>
        <p:nvSpPr>
          <p:cNvPr id="41986" name="Rectangle 2"/>
          <p:cNvSpPr>
            <a:spLocks noGrp="1" noChangeArrowheads="1"/>
          </p:cNvSpPr>
          <p:nvPr>
            <p:ph type="title"/>
          </p:nvPr>
        </p:nvSpPr>
        <p:spPr/>
        <p:txBody>
          <a:bodyPr anchor="t" anchorCtr="0">
            <a:normAutofit/>
          </a:bodyPr>
          <a:lstStyle/>
          <a:p>
            <a:pPr algn="l"/>
            <a:r>
              <a:rPr lang="en-ZA" sz="2400" b="1" dirty="0" smtClean="0">
                <a:solidFill>
                  <a:schemeClr val="tx2"/>
                </a:solidFill>
              </a:rPr>
              <a:t>What if ... ?</a:t>
            </a:r>
            <a:br>
              <a:rPr lang="en-ZA" sz="2400" b="1" dirty="0" smtClean="0">
                <a:solidFill>
                  <a:schemeClr val="tx2"/>
                </a:solidFill>
              </a:rPr>
            </a:br>
            <a:r>
              <a:rPr lang="en-ZA" sz="2400" b="1" dirty="0" smtClean="0">
                <a:solidFill>
                  <a:schemeClr val="tx2"/>
                </a:solidFill>
              </a:rPr>
              <a:t>A massive ice block hit the earth?</a:t>
            </a:r>
            <a:endParaRPr lang="en-ZA" sz="2400" b="1" dirty="0" smtClean="0">
              <a:solidFill>
                <a:srgbClr val="002060"/>
              </a:solidFill>
            </a:endParaRPr>
          </a:p>
        </p:txBody>
      </p:sp>
      <p:sp>
        <p:nvSpPr>
          <p:cNvPr id="41987" name="Rectangle 3"/>
          <p:cNvSpPr>
            <a:spLocks noGrp="1" noChangeArrowheads="1"/>
          </p:cNvSpPr>
          <p:nvPr>
            <p:ph type="body" idx="1"/>
          </p:nvPr>
        </p:nvSpPr>
        <p:spPr>
          <a:xfrm>
            <a:off x="251520" y="1412776"/>
            <a:ext cx="8892480" cy="5256584"/>
          </a:xfrm>
        </p:spPr>
        <p:txBody>
          <a:bodyPr>
            <a:noAutofit/>
          </a:bodyPr>
          <a:lstStyle/>
          <a:p>
            <a:pPr>
              <a:buFont typeface="Wingdings" pitchFamily="2" charset="2"/>
              <a:buChar char="Ø"/>
            </a:pPr>
            <a:r>
              <a:rPr lang="en-ZA" sz="1700" dirty="0" smtClean="0">
                <a:solidFill>
                  <a:srgbClr val="002060"/>
                </a:solidFill>
              </a:rPr>
              <a:t>Notice the hole -- there is NOT a physical mass remaining</a:t>
            </a:r>
          </a:p>
          <a:p>
            <a:pPr>
              <a:buFont typeface="Wingdings" pitchFamily="2" charset="2"/>
              <a:buChar char="Ø"/>
            </a:pPr>
            <a:endParaRPr lang="en-ZA" sz="1700" dirty="0" smtClean="0">
              <a:solidFill>
                <a:srgbClr val="002060"/>
              </a:solidFill>
            </a:endParaRPr>
          </a:p>
          <a:p>
            <a:pPr>
              <a:buFont typeface="Wingdings" pitchFamily="2" charset="2"/>
              <a:buChar char="Ø"/>
            </a:pPr>
            <a:r>
              <a:rPr lang="en-ZA" sz="1700" dirty="0" smtClean="0">
                <a:solidFill>
                  <a:srgbClr val="002060"/>
                </a:solidFill>
              </a:rPr>
              <a:t>What if the crater was caused by an</a:t>
            </a:r>
          </a:p>
          <a:p>
            <a:pPr>
              <a:buNone/>
            </a:pPr>
            <a:r>
              <a:rPr lang="en-ZA" sz="1700" dirty="0" smtClean="0">
                <a:solidFill>
                  <a:srgbClr val="002060"/>
                </a:solidFill>
              </a:rPr>
              <a:t>     ice object?</a:t>
            </a:r>
          </a:p>
          <a:p>
            <a:pPr>
              <a:buFont typeface="Wingdings" pitchFamily="2" charset="2"/>
              <a:buChar char="Ø"/>
            </a:pPr>
            <a:endParaRPr lang="en-ZA" sz="1700" dirty="0" smtClean="0">
              <a:solidFill>
                <a:srgbClr val="002060"/>
              </a:solidFill>
            </a:endParaRPr>
          </a:p>
          <a:p>
            <a:pPr>
              <a:buFont typeface="Wingdings" pitchFamily="2" charset="2"/>
              <a:buChar char="Ø"/>
            </a:pPr>
            <a:r>
              <a:rPr lang="en-ZA" sz="1700" dirty="0" smtClean="0">
                <a:solidFill>
                  <a:srgbClr val="002060"/>
                </a:solidFill>
              </a:rPr>
              <a:t>What if an ice object 2,250 km diameter</a:t>
            </a:r>
          </a:p>
          <a:p>
            <a:pPr>
              <a:buNone/>
            </a:pPr>
            <a:r>
              <a:rPr lang="en-ZA" sz="1700" dirty="0" smtClean="0">
                <a:solidFill>
                  <a:srgbClr val="002060"/>
                </a:solidFill>
              </a:rPr>
              <a:t>     hit the earth and then melted?</a:t>
            </a:r>
          </a:p>
          <a:p>
            <a:pPr>
              <a:buFont typeface="Wingdings" pitchFamily="2" charset="2"/>
              <a:buChar char="Ø"/>
            </a:pPr>
            <a:endParaRPr lang="en-ZA" sz="1700" dirty="0" smtClean="0">
              <a:solidFill>
                <a:srgbClr val="002060"/>
              </a:solidFill>
            </a:endParaRPr>
          </a:p>
          <a:p>
            <a:pPr>
              <a:buFont typeface="Wingdings" pitchFamily="2" charset="2"/>
              <a:buChar char="Ø"/>
            </a:pPr>
            <a:r>
              <a:rPr lang="en-ZA" sz="1700" dirty="0" smtClean="0">
                <a:solidFill>
                  <a:srgbClr val="002060"/>
                </a:solidFill>
              </a:rPr>
              <a:t>4,47 thousand million cubic meters of water</a:t>
            </a:r>
          </a:p>
          <a:p>
            <a:pPr>
              <a:buFont typeface="Wingdings" pitchFamily="2" charset="2"/>
              <a:buChar char="Ø"/>
            </a:pPr>
            <a:endParaRPr lang="en-ZA" sz="1700" dirty="0" smtClean="0">
              <a:solidFill>
                <a:srgbClr val="002060"/>
              </a:solidFill>
            </a:endParaRPr>
          </a:p>
          <a:p>
            <a:pPr>
              <a:buFont typeface="Wingdings" pitchFamily="2" charset="2"/>
              <a:buChar char="Ø"/>
            </a:pPr>
            <a:r>
              <a:rPr lang="en-ZA" sz="1700" dirty="0" smtClean="0">
                <a:solidFill>
                  <a:srgbClr val="002060"/>
                </a:solidFill>
              </a:rPr>
              <a:t>Earth’s diameter = 12,700 km</a:t>
            </a:r>
          </a:p>
          <a:p>
            <a:pPr>
              <a:buFont typeface="Wingdings" pitchFamily="2" charset="2"/>
              <a:buChar char="Ø"/>
            </a:pPr>
            <a:endParaRPr lang="en-ZA" sz="1700" dirty="0" smtClean="0">
              <a:solidFill>
                <a:srgbClr val="002060"/>
              </a:solidFill>
            </a:endParaRPr>
          </a:p>
          <a:p>
            <a:pPr>
              <a:buFont typeface="Wingdings" pitchFamily="2" charset="2"/>
              <a:buChar char="Ø"/>
            </a:pPr>
            <a:r>
              <a:rPr lang="en-ZA" sz="1700" dirty="0" smtClean="0">
                <a:solidFill>
                  <a:srgbClr val="002060"/>
                </a:solidFill>
              </a:rPr>
              <a:t>Would cover earth’s surface to depth of 11,75 km</a:t>
            </a:r>
          </a:p>
          <a:p>
            <a:pPr>
              <a:buFont typeface="Wingdings" pitchFamily="2" charset="2"/>
              <a:buChar char="Ø"/>
            </a:pPr>
            <a:endParaRPr lang="en-ZA" sz="1700" dirty="0" smtClean="0">
              <a:solidFill>
                <a:srgbClr val="002060"/>
              </a:solidFill>
            </a:endParaRPr>
          </a:p>
          <a:p>
            <a:pPr>
              <a:buFont typeface="Wingdings" pitchFamily="2" charset="2"/>
              <a:buChar char="Ø"/>
            </a:pPr>
            <a:r>
              <a:rPr lang="en-ZA" sz="1700" dirty="0" smtClean="0">
                <a:solidFill>
                  <a:srgbClr val="002060"/>
                </a:solidFill>
              </a:rPr>
              <a:t>So a global flood could be caused by something much smaller!</a:t>
            </a:r>
          </a:p>
          <a:p>
            <a:pPr>
              <a:buFont typeface="Wingdings" pitchFamily="2" charset="2"/>
              <a:buChar char="Ø"/>
            </a:pPr>
            <a:endParaRPr lang="en-ZA" sz="1700" dirty="0" smtClean="0">
              <a:solidFill>
                <a:srgbClr val="002060"/>
              </a:solidFill>
            </a:endParaRPr>
          </a:p>
          <a:p>
            <a:pPr>
              <a:buFont typeface="Wingdings" pitchFamily="2" charset="2"/>
              <a:buChar char="Ø"/>
            </a:pPr>
            <a:r>
              <a:rPr lang="en-ZA" sz="1700" dirty="0" smtClean="0">
                <a:solidFill>
                  <a:srgbClr val="002060"/>
                </a:solidFill>
              </a:rPr>
              <a:t>2 km of water requires an object 1,250 km in diameter</a:t>
            </a:r>
          </a:p>
          <a:p>
            <a:pPr>
              <a:buNone/>
            </a:pPr>
            <a:endParaRPr lang="en-ZA" sz="1700" dirty="0" smtClean="0">
              <a:solidFill>
                <a:srgbClr val="002060"/>
              </a:solidFill>
            </a:endParaRPr>
          </a:p>
          <a:p>
            <a:pPr>
              <a:buNone/>
            </a:pPr>
            <a:endParaRPr lang="en-ZA" sz="1700" dirty="0" smtClean="0">
              <a:solidFill>
                <a:srgbClr val="002060"/>
              </a:solidFill>
            </a:endParaRPr>
          </a:p>
          <a:p>
            <a:pPr>
              <a:buNone/>
            </a:pPr>
            <a:endParaRPr lang="en-ZA" sz="1700" dirty="0" smtClean="0">
              <a:solidFill>
                <a:srgbClr val="002060"/>
              </a:solidFill>
            </a:endParaRPr>
          </a:p>
          <a:p>
            <a:pPr>
              <a:buNone/>
            </a:pPr>
            <a:endParaRPr lang="en-ZA" sz="1700" dirty="0" smtClean="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2000"/>
                                        <p:tgtEl>
                                          <p:spTgt spid="41987">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2000"/>
                                        <p:tgtEl>
                                          <p:spTgt spid="4198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1987">
                                            <p:txEl>
                                              <p:pRg st="3" end="3"/>
                                            </p:txEl>
                                          </p:spTgt>
                                        </p:tgtEl>
                                        <p:attrNameLst>
                                          <p:attrName>style.visibility</p:attrName>
                                        </p:attrNameLst>
                                      </p:cBhvr>
                                      <p:to>
                                        <p:strVal val="visible"/>
                                      </p:to>
                                    </p:set>
                                    <p:animEffect transition="in" filter="fade">
                                      <p:cBhvr>
                                        <p:cTn id="18" dur="2000"/>
                                        <p:tgtEl>
                                          <p:spTgt spid="41987">
                                            <p:txEl>
                                              <p:pRg st="3" end="3"/>
                                            </p:txEl>
                                          </p:spTgt>
                                        </p:tgtEl>
                                      </p:cBhvr>
                                    </p:animEffect>
                                  </p:childTnLst>
                                </p:cTn>
                              </p:par>
                            </p:childTnLst>
                          </p:cTn>
                        </p:par>
                        <p:par>
                          <p:cTn id="19" fill="hold">
                            <p:stCondLst>
                              <p:cond delay="6000"/>
                            </p:stCondLst>
                            <p:childTnLst>
                              <p:par>
                                <p:cTn id="20" presetID="10" presetClass="entr" presetSubtype="0" fill="hold" nodeType="afterEffect">
                                  <p:stCondLst>
                                    <p:cond delay="0"/>
                                  </p:stCondLst>
                                  <p:childTnLst>
                                    <p:set>
                                      <p:cBhvr>
                                        <p:cTn id="21" dur="1" fill="hold">
                                          <p:stCondLst>
                                            <p:cond delay="0"/>
                                          </p:stCondLst>
                                        </p:cTn>
                                        <p:tgtEl>
                                          <p:spTgt spid="41987">
                                            <p:txEl>
                                              <p:pRg st="5" end="5"/>
                                            </p:txEl>
                                          </p:spTgt>
                                        </p:tgtEl>
                                        <p:attrNameLst>
                                          <p:attrName>style.visibility</p:attrName>
                                        </p:attrNameLst>
                                      </p:cBhvr>
                                      <p:to>
                                        <p:strVal val="visible"/>
                                      </p:to>
                                    </p:set>
                                    <p:animEffect transition="in" filter="fade">
                                      <p:cBhvr>
                                        <p:cTn id="22" dur="2000"/>
                                        <p:tgtEl>
                                          <p:spTgt spid="41987">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1987">
                                            <p:txEl>
                                              <p:pRg st="6" end="6"/>
                                            </p:txEl>
                                          </p:spTgt>
                                        </p:tgtEl>
                                        <p:attrNameLst>
                                          <p:attrName>style.visibility</p:attrName>
                                        </p:attrNameLst>
                                      </p:cBhvr>
                                      <p:to>
                                        <p:strVal val="visible"/>
                                      </p:to>
                                    </p:set>
                                    <p:animEffect transition="in" filter="fade">
                                      <p:cBhvr>
                                        <p:cTn id="25" dur="2000"/>
                                        <p:tgtEl>
                                          <p:spTgt spid="41987">
                                            <p:txEl>
                                              <p:pRg st="6" end="6"/>
                                            </p:txEl>
                                          </p:spTgt>
                                        </p:tgtEl>
                                      </p:cBhvr>
                                    </p:animEffect>
                                  </p:childTnLst>
                                </p:cTn>
                              </p:par>
                            </p:childTnLst>
                          </p:cTn>
                        </p:par>
                        <p:par>
                          <p:cTn id="26" fill="hold">
                            <p:stCondLst>
                              <p:cond delay="8000"/>
                            </p:stCondLst>
                            <p:childTnLst>
                              <p:par>
                                <p:cTn id="27" presetID="2" presetClass="entr" presetSubtype="12" fill="hold" nodeType="afterEffect">
                                  <p:stCondLst>
                                    <p:cond delay="0"/>
                                  </p:stCondLst>
                                  <p:childTnLst>
                                    <p:set>
                                      <p:cBhvr>
                                        <p:cTn id="28" dur="1" fill="hold">
                                          <p:stCondLst>
                                            <p:cond delay="0"/>
                                          </p:stCondLst>
                                        </p:cTn>
                                        <p:tgtEl>
                                          <p:spTgt spid="1027"/>
                                        </p:tgtEl>
                                        <p:attrNameLst>
                                          <p:attrName>style.visibility</p:attrName>
                                        </p:attrNameLst>
                                      </p:cBhvr>
                                      <p:to>
                                        <p:strVal val="visible"/>
                                      </p:to>
                                    </p:set>
                                    <p:anim calcmode="lin" valueType="num">
                                      <p:cBhvr additive="base">
                                        <p:cTn id="29" dur="500" fill="hold"/>
                                        <p:tgtEl>
                                          <p:spTgt spid="1027"/>
                                        </p:tgtEl>
                                        <p:attrNameLst>
                                          <p:attrName>ppt_x</p:attrName>
                                        </p:attrNameLst>
                                      </p:cBhvr>
                                      <p:tavLst>
                                        <p:tav tm="0">
                                          <p:val>
                                            <p:strVal val="0-#ppt_w/2"/>
                                          </p:val>
                                        </p:tav>
                                        <p:tav tm="100000">
                                          <p:val>
                                            <p:strVal val="#ppt_x"/>
                                          </p:val>
                                        </p:tav>
                                      </p:tavLst>
                                    </p:anim>
                                    <p:anim calcmode="lin" valueType="num">
                                      <p:cBhvr additive="base">
                                        <p:cTn id="30" dur="500" fill="hold"/>
                                        <p:tgtEl>
                                          <p:spTgt spid="1027"/>
                                        </p:tgtEl>
                                        <p:attrNameLst>
                                          <p:attrName>ppt_y</p:attrName>
                                        </p:attrNameLst>
                                      </p:cBhvr>
                                      <p:tavLst>
                                        <p:tav tm="0">
                                          <p:val>
                                            <p:strVal val="1+#ppt_h/2"/>
                                          </p:val>
                                        </p:tav>
                                        <p:tav tm="100000">
                                          <p:val>
                                            <p:strVal val="#ppt_y"/>
                                          </p:val>
                                        </p:tav>
                                      </p:tavLst>
                                    </p:anim>
                                  </p:childTnLst>
                                </p:cTn>
                              </p:par>
                            </p:childTnLst>
                          </p:cTn>
                        </p:par>
                        <p:par>
                          <p:cTn id="31" fill="hold">
                            <p:stCondLst>
                              <p:cond delay="8500"/>
                            </p:stCondLst>
                            <p:childTnLst>
                              <p:par>
                                <p:cTn id="32" presetID="10" presetClass="entr" presetSubtype="0" fill="hold" nodeType="afterEffect">
                                  <p:stCondLst>
                                    <p:cond delay="0"/>
                                  </p:stCondLst>
                                  <p:childTnLst>
                                    <p:set>
                                      <p:cBhvr>
                                        <p:cTn id="33" dur="1" fill="hold">
                                          <p:stCondLst>
                                            <p:cond delay="0"/>
                                          </p:stCondLst>
                                        </p:cTn>
                                        <p:tgtEl>
                                          <p:spTgt spid="41987">
                                            <p:txEl>
                                              <p:pRg st="8" end="8"/>
                                            </p:txEl>
                                          </p:spTgt>
                                        </p:tgtEl>
                                        <p:attrNameLst>
                                          <p:attrName>style.visibility</p:attrName>
                                        </p:attrNameLst>
                                      </p:cBhvr>
                                      <p:to>
                                        <p:strVal val="visible"/>
                                      </p:to>
                                    </p:set>
                                    <p:animEffect transition="in" filter="fade">
                                      <p:cBhvr>
                                        <p:cTn id="34" dur="2000"/>
                                        <p:tgtEl>
                                          <p:spTgt spid="41987">
                                            <p:txEl>
                                              <p:pRg st="8" end="8"/>
                                            </p:txEl>
                                          </p:spTgt>
                                        </p:tgtEl>
                                      </p:cBhvr>
                                    </p:animEffect>
                                  </p:childTnLst>
                                </p:cTn>
                              </p:par>
                            </p:childTnLst>
                          </p:cTn>
                        </p:par>
                        <p:par>
                          <p:cTn id="35" fill="hold">
                            <p:stCondLst>
                              <p:cond delay="10500"/>
                            </p:stCondLst>
                            <p:childTnLst>
                              <p:par>
                                <p:cTn id="36" presetID="10" presetClass="entr" presetSubtype="0" fill="hold" nodeType="afterEffect">
                                  <p:stCondLst>
                                    <p:cond delay="0"/>
                                  </p:stCondLst>
                                  <p:childTnLst>
                                    <p:set>
                                      <p:cBhvr>
                                        <p:cTn id="37" dur="1" fill="hold">
                                          <p:stCondLst>
                                            <p:cond delay="0"/>
                                          </p:stCondLst>
                                        </p:cTn>
                                        <p:tgtEl>
                                          <p:spTgt spid="41987">
                                            <p:txEl>
                                              <p:pRg st="10" end="10"/>
                                            </p:txEl>
                                          </p:spTgt>
                                        </p:tgtEl>
                                        <p:attrNameLst>
                                          <p:attrName>style.visibility</p:attrName>
                                        </p:attrNameLst>
                                      </p:cBhvr>
                                      <p:to>
                                        <p:strVal val="visible"/>
                                      </p:to>
                                    </p:set>
                                    <p:animEffect transition="in" filter="fade">
                                      <p:cBhvr>
                                        <p:cTn id="38" dur="2000"/>
                                        <p:tgtEl>
                                          <p:spTgt spid="41987">
                                            <p:txEl>
                                              <p:pRg st="10" end="10"/>
                                            </p:txEl>
                                          </p:spTgt>
                                        </p:tgtEl>
                                      </p:cBhvr>
                                    </p:animEffect>
                                  </p:childTnLst>
                                </p:cTn>
                              </p:par>
                            </p:childTnLst>
                          </p:cTn>
                        </p:par>
                        <p:par>
                          <p:cTn id="39" fill="hold">
                            <p:stCondLst>
                              <p:cond delay="12500"/>
                            </p:stCondLst>
                            <p:childTnLst>
                              <p:par>
                                <p:cTn id="40" presetID="10" presetClass="entr" presetSubtype="0" fill="hold" nodeType="afterEffect">
                                  <p:stCondLst>
                                    <p:cond delay="0"/>
                                  </p:stCondLst>
                                  <p:childTnLst>
                                    <p:set>
                                      <p:cBhvr>
                                        <p:cTn id="41" dur="1" fill="hold">
                                          <p:stCondLst>
                                            <p:cond delay="0"/>
                                          </p:stCondLst>
                                        </p:cTn>
                                        <p:tgtEl>
                                          <p:spTgt spid="41987">
                                            <p:txEl>
                                              <p:pRg st="12" end="12"/>
                                            </p:txEl>
                                          </p:spTgt>
                                        </p:tgtEl>
                                        <p:attrNameLst>
                                          <p:attrName>style.visibility</p:attrName>
                                        </p:attrNameLst>
                                      </p:cBhvr>
                                      <p:to>
                                        <p:strVal val="visible"/>
                                      </p:to>
                                    </p:set>
                                    <p:animEffect transition="in" filter="fade">
                                      <p:cBhvr>
                                        <p:cTn id="42" dur="2000"/>
                                        <p:tgtEl>
                                          <p:spTgt spid="41987">
                                            <p:txEl>
                                              <p:pRg st="12" end="12"/>
                                            </p:txEl>
                                          </p:spTgt>
                                        </p:tgtEl>
                                      </p:cBhvr>
                                    </p:animEffect>
                                  </p:childTnLst>
                                </p:cTn>
                              </p:par>
                            </p:childTnLst>
                          </p:cTn>
                        </p:par>
                        <p:par>
                          <p:cTn id="43" fill="hold">
                            <p:stCondLst>
                              <p:cond delay="14500"/>
                            </p:stCondLst>
                            <p:childTnLst>
                              <p:par>
                                <p:cTn id="44" presetID="10" presetClass="entr" presetSubtype="0" fill="hold" nodeType="afterEffect">
                                  <p:stCondLst>
                                    <p:cond delay="0"/>
                                  </p:stCondLst>
                                  <p:childTnLst>
                                    <p:set>
                                      <p:cBhvr>
                                        <p:cTn id="45" dur="1" fill="hold">
                                          <p:stCondLst>
                                            <p:cond delay="0"/>
                                          </p:stCondLst>
                                        </p:cTn>
                                        <p:tgtEl>
                                          <p:spTgt spid="41987">
                                            <p:txEl>
                                              <p:pRg st="14" end="14"/>
                                            </p:txEl>
                                          </p:spTgt>
                                        </p:tgtEl>
                                        <p:attrNameLst>
                                          <p:attrName>style.visibility</p:attrName>
                                        </p:attrNameLst>
                                      </p:cBhvr>
                                      <p:to>
                                        <p:strVal val="visible"/>
                                      </p:to>
                                    </p:set>
                                    <p:animEffect transition="in" filter="fade">
                                      <p:cBhvr>
                                        <p:cTn id="46" dur="2000"/>
                                        <p:tgtEl>
                                          <p:spTgt spid="41987">
                                            <p:txEl>
                                              <p:pRg st="14" end="14"/>
                                            </p:txEl>
                                          </p:spTgt>
                                        </p:tgtEl>
                                      </p:cBhvr>
                                    </p:animEffect>
                                  </p:childTnLst>
                                </p:cTn>
                              </p:par>
                            </p:childTnLst>
                          </p:cTn>
                        </p:par>
                        <p:par>
                          <p:cTn id="47" fill="hold">
                            <p:stCondLst>
                              <p:cond delay="16500"/>
                            </p:stCondLst>
                            <p:childTnLst>
                              <p:par>
                                <p:cTn id="48" presetID="10" presetClass="entr" presetSubtype="0" fill="hold" nodeType="afterEffect">
                                  <p:stCondLst>
                                    <p:cond delay="0"/>
                                  </p:stCondLst>
                                  <p:childTnLst>
                                    <p:set>
                                      <p:cBhvr>
                                        <p:cTn id="49" dur="1" fill="hold">
                                          <p:stCondLst>
                                            <p:cond delay="0"/>
                                          </p:stCondLst>
                                        </p:cTn>
                                        <p:tgtEl>
                                          <p:spTgt spid="41987">
                                            <p:txEl>
                                              <p:pRg st="16" end="16"/>
                                            </p:txEl>
                                          </p:spTgt>
                                        </p:tgtEl>
                                        <p:attrNameLst>
                                          <p:attrName>style.visibility</p:attrName>
                                        </p:attrNameLst>
                                      </p:cBhvr>
                                      <p:to>
                                        <p:strVal val="visible"/>
                                      </p:to>
                                    </p:set>
                                    <p:animEffect transition="in" filter="fade">
                                      <p:cBhvr>
                                        <p:cTn id="50" dur="2000"/>
                                        <p:tgtEl>
                                          <p:spTgt spid="41987">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a:r>
              <a:rPr lang="en-ZA" sz="2400" b="1" dirty="0" smtClean="0">
                <a:solidFill>
                  <a:schemeClr val="tx2"/>
                </a:solidFill>
              </a:rPr>
              <a:t>An unstable planet</a:t>
            </a:r>
            <a:br>
              <a:rPr lang="en-ZA" sz="2400" b="1" dirty="0" smtClean="0">
                <a:solidFill>
                  <a:schemeClr val="tx2"/>
                </a:solidFill>
              </a:rPr>
            </a:br>
            <a:r>
              <a:rPr lang="en-ZA" sz="2400" b="1" dirty="0" smtClean="0">
                <a:solidFill>
                  <a:schemeClr val="tx2"/>
                </a:solidFill>
              </a:rPr>
              <a:t>500 active volcanoes today</a:t>
            </a:r>
            <a:endParaRPr lang="en-ZA" sz="2400" b="1" dirty="0" smtClean="0">
              <a:solidFill>
                <a:srgbClr val="002060"/>
              </a:solidFill>
            </a:endParaRPr>
          </a:p>
        </p:txBody>
      </p:sp>
      <p:pic>
        <p:nvPicPr>
          <p:cNvPr id="2" name="Picture 2"/>
          <p:cNvPicPr>
            <a:picLocks noChangeAspect="1" noChangeArrowheads="1"/>
          </p:cNvPicPr>
          <p:nvPr/>
        </p:nvPicPr>
        <p:blipFill>
          <a:blip r:embed="rId3" cstate="print"/>
          <a:srcRect/>
          <a:stretch>
            <a:fillRect/>
          </a:stretch>
        </p:blipFill>
        <p:spPr bwMode="auto">
          <a:xfrm>
            <a:off x="0" y="1844824"/>
            <a:ext cx="9144000" cy="400623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Johannesburg</a:t>
            </a:r>
          </a:p>
        </p:txBody>
      </p:sp>
      <p:sp>
        <p:nvSpPr>
          <p:cNvPr id="41987" name="Rectangle 3"/>
          <p:cNvSpPr>
            <a:spLocks noGrp="1" noChangeArrowheads="1"/>
          </p:cNvSpPr>
          <p:nvPr>
            <p:ph type="body" idx="1"/>
          </p:nvPr>
        </p:nvSpPr>
        <p:spPr>
          <a:xfrm>
            <a:off x="395536" y="1556792"/>
            <a:ext cx="6203032" cy="4525963"/>
          </a:xfrm>
        </p:spPr>
        <p:txBody>
          <a:bodyPr/>
          <a:lstStyle/>
          <a:p>
            <a:pPr>
              <a:buFont typeface="Wingdings" pitchFamily="2" charset="2"/>
              <a:buChar char="Ø"/>
            </a:pPr>
            <a:r>
              <a:rPr lang="en-US" sz="1800" dirty="0" smtClean="0">
                <a:solidFill>
                  <a:srgbClr val="150C8E"/>
                </a:solidFill>
              </a:rPr>
              <a:t>My home town</a:t>
            </a:r>
          </a:p>
          <a:p>
            <a:pPr>
              <a:buFont typeface="Wingdings" pitchFamily="2" charset="2"/>
              <a:buChar char="Ø"/>
            </a:pPr>
            <a:endParaRPr lang="en-US" sz="1800" dirty="0" smtClean="0">
              <a:solidFill>
                <a:srgbClr val="150C8E"/>
              </a:solidFill>
            </a:endParaRPr>
          </a:p>
          <a:p>
            <a:pPr>
              <a:buFont typeface="Wingdings" pitchFamily="2" charset="2"/>
              <a:buChar char="Ø"/>
            </a:pPr>
            <a:r>
              <a:rPr lang="en-ZA" sz="1800" dirty="0" smtClean="0">
                <a:solidFill>
                  <a:srgbClr val="150C8E"/>
                </a:solidFill>
              </a:rPr>
              <a:t>Built on the gold of the </a:t>
            </a:r>
          </a:p>
          <a:p>
            <a:pPr>
              <a:buNone/>
            </a:pPr>
            <a:r>
              <a:rPr lang="en-ZA" sz="1800" dirty="0" smtClean="0">
                <a:solidFill>
                  <a:srgbClr val="150C8E"/>
                </a:solidFill>
              </a:rPr>
              <a:t>     Witwatersrand (Afrikaans) =</a:t>
            </a:r>
          </a:p>
          <a:p>
            <a:pPr>
              <a:buNone/>
            </a:pPr>
            <a:r>
              <a:rPr lang="en-ZA" sz="1800" dirty="0" smtClean="0">
                <a:solidFill>
                  <a:srgbClr val="150C8E"/>
                </a:solidFill>
              </a:rPr>
              <a:t>     “White Waters Ridge”</a:t>
            </a:r>
            <a:endParaRPr lang="en-US" sz="1800" dirty="0" smtClean="0">
              <a:solidFill>
                <a:srgbClr val="150C8E"/>
              </a:solidFill>
            </a:endParaRPr>
          </a:p>
          <a:p>
            <a:pPr>
              <a:buFont typeface="Wingdings" pitchFamily="2" charset="2"/>
              <a:buChar char="Ø"/>
            </a:pPr>
            <a:endParaRPr lang="en-US" sz="1800" dirty="0" smtClean="0">
              <a:solidFill>
                <a:srgbClr val="150C8E"/>
              </a:solidFill>
            </a:endParaRPr>
          </a:p>
          <a:p>
            <a:pPr>
              <a:buFont typeface="Wingdings" pitchFamily="2" charset="2"/>
              <a:buChar char="Ø"/>
            </a:pPr>
            <a:r>
              <a:rPr lang="en-ZA" sz="1800" dirty="0" smtClean="0">
                <a:solidFill>
                  <a:srgbClr val="150C8E"/>
                </a:solidFill>
              </a:rPr>
              <a:t>1,700 m above sea level</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The source of the information on which this presentation builds its case – on first hand experience</a:t>
            </a:r>
          </a:p>
          <a:p>
            <a:pPr>
              <a:buFont typeface="Wingdings" pitchFamily="2" charset="2"/>
              <a:buChar char="Ø"/>
            </a:pPr>
            <a:endParaRPr lang="en-ZA" sz="1800" dirty="0" smtClean="0">
              <a:solidFill>
                <a:srgbClr val="150C8E"/>
              </a:solidFill>
            </a:endParaRPr>
          </a:p>
          <a:p>
            <a:pPr>
              <a:buFont typeface="Wingdings" pitchFamily="2" charset="2"/>
              <a:buChar char="Ø"/>
            </a:pPr>
            <a:endParaRPr lang="en-US" sz="1800" dirty="0" smtClean="0">
              <a:solidFill>
                <a:srgbClr val="150C8E"/>
              </a:solidFill>
            </a:endParaRPr>
          </a:p>
          <a:p>
            <a:pPr eaLnBrk="1" hangingPunct="1">
              <a:buNone/>
            </a:pPr>
            <a:endParaRPr lang="en-ZA" sz="1800" dirty="0" smtClean="0"/>
          </a:p>
        </p:txBody>
      </p:sp>
      <p:pic>
        <p:nvPicPr>
          <p:cNvPr id="17410" name="Picture 2"/>
          <p:cNvPicPr>
            <a:picLocks noChangeAspect="1" noChangeArrowheads="1"/>
          </p:cNvPicPr>
          <p:nvPr/>
        </p:nvPicPr>
        <p:blipFill>
          <a:blip r:embed="rId3" cstate="print"/>
          <a:srcRect/>
          <a:stretch>
            <a:fillRect/>
          </a:stretch>
        </p:blipFill>
        <p:spPr bwMode="auto">
          <a:xfrm>
            <a:off x="5410846" y="1412776"/>
            <a:ext cx="3572370" cy="2376264"/>
          </a:xfrm>
          <a:prstGeom prst="rect">
            <a:avLst/>
          </a:prstGeom>
          <a:noFill/>
          <a:ln w="9525">
            <a:noFill/>
            <a:miter lim="800000"/>
            <a:headEnd/>
            <a:tailEnd/>
          </a:ln>
          <a:effectLst/>
        </p:spPr>
      </p:pic>
      <p:pic>
        <p:nvPicPr>
          <p:cNvPr id="17411" name="Picture 3"/>
          <p:cNvPicPr>
            <a:picLocks noChangeAspect="1" noChangeArrowheads="1"/>
          </p:cNvPicPr>
          <p:nvPr/>
        </p:nvPicPr>
        <p:blipFill>
          <a:blip r:embed="rId4" cstate="print"/>
          <a:srcRect/>
          <a:stretch>
            <a:fillRect/>
          </a:stretch>
        </p:blipFill>
        <p:spPr bwMode="auto">
          <a:xfrm>
            <a:off x="6948264" y="3861048"/>
            <a:ext cx="2026840" cy="284987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2000"/>
                                        <p:tgtEl>
                                          <p:spTgt spid="4198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7410"/>
                                        </p:tgtEl>
                                        <p:attrNameLst>
                                          <p:attrName>style.visibility</p:attrName>
                                        </p:attrNameLst>
                                      </p:cBhvr>
                                      <p:to>
                                        <p:strVal val="visible"/>
                                      </p:to>
                                    </p:set>
                                    <p:animEffect transition="in" filter="fade">
                                      <p:cBhvr>
                                        <p:cTn id="11" dur="2000"/>
                                        <p:tgtEl>
                                          <p:spTgt spid="1741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2000"/>
                                        <p:tgtEl>
                                          <p:spTgt spid="4198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1987">
                                            <p:txEl>
                                              <p:pRg st="3" end="3"/>
                                            </p:txEl>
                                          </p:spTgt>
                                        </p:tgtEl>
                                        <p:attrNameLst>
                                          <p:attrName>style.visibility</p:attrName>
                                        </p:attrNameLst>
                                      </p:cBhvr>
                                      <p:to>
                                        <p:strVal val="visible"/>
                                      </p:to>
                                    </p:set>
                                    <p:animEffect transition="in" filter="fade">
                                      <p:cBhvr>
                                        <p:cTn id="18" dur="2000"/>
                                        <p:tgtEl>
                                          <p:spTgt spid="4198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1987">
                                            <p:txEl>
                                              <p:pRg st="4" end="4"/>
                                            </p:txEl>
                                          </p:spTgt>
                                        </p:tgtEl>
                                        <p:attrNameLst>
                                          <p:attrName>style.visibility</p:attrName>
                                        </p:attrNameLst>
                                      </p:cBhvr>
                                      <p:to>
                                        <p:strVal val="visible"/>
                                      </p:to>
                                    </p:set>
                                    <p:animEffect transition="in" filter="fade">
                                      <p:cBhvr>
                                        <p:cTn id="21" dur="2000"/>
                                        <p:tgtEl>
                                          <p:spTgt spid="41987">
                                            <p:txEl>
                                              <p:pRg st="4" end="4"/>
                                            </p:txEl>
                                          </p:spTgt>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17411"/>
                                        </p:tgtEl>
                                        <p:attrNameLst>
                                          <p:attrName>style.visibility</p:attrName>
                                        </p:attrNameLst>
                                      </p:cBhvr>
                                      <p:to>
                                        <p:strVal val="visible"/>
                                      </p:to>
                                    </p:set>
                                    <p:animEffect transition="in" filter="fade">
                                      <p:cBhvr>
                                        <p:cTn id="25" dur="2000"/>
                                        <p:tgtEl>
                                          <p:spTgt spid="17411"/>
                                        </p:tgtEl>
                                      </p:cBhvr>
                                    </p:animEffect>
                                  </p:childTnLst>
                                </p:cTn>
                              </p:par>
                            </p:childTnLst>
                          </p:cTn>
                        </p:par>
                        <p:par>
                          <p:cTn id="26" fill="hold">
                            <p:stCondLst>
                              <p:cond delay="8000"/>
                            </p:stCondLst>
                            <p:childTnLst>
                              <p:par>
                                <p:cTn id="27" presetID="10" presetClass="entr" presetSubtype="0" fill="hold" nodeType="afterEffect">
                                  <p:stCondLst>
                                    <p:cond delay="0"/>
                                  </p:stCondLst>
                                  <p:childTnLst>
                                    <p:set>
                                      <p:cBhvr>
                                        <p:cTn id="28" dur="1" fill="hold">
                                          <p:stCondLst>
                                            <p:cond delay="0"/>
                                          </p:stCondLst>
                                        </p:cTn>
                                        <p:tgtEl>
                                          <p:spTgt spid="41987">
                                            <p:txEl>
                                              <p:pRg st="6" end="6"/>
                                            </p:txEl>
                                          </p:spTgt>
                                        </p:tgtEl>
                                        <p:attrNameLst>
                                          <p:attrName>style.visibility</p:attrName>
                                        </p:attrNameLst>
                                      </p:cBhvr>
                                      <p:to>
                                        <p:strVal val="visible"/>
                                      </p:to>
                                    </p:set>
                                    <p:animEffect transition="in" filter="fade">
                                      <p:cBhvr>
                                        <p:cTn id="29" dur="2000"/>
                                        <p:tgtEl>
                                          <p:spTgt spid="41987">
                                            <p:txEl>
                                              <p:pRg st="6" end="6"/>
                                            </p:txEl>
                                          </p:spTgt>
                                        </p:tgtEl>
                                      </p:cBhvr>
                                    </p:animEffect>
                                  </p:childTnLst>
                                </p:cTn>
                              </p:par>
                            </p:childTnLst>
                          </p:cTn>
                        </p:par>
                        <p:par>
                          <p:cTn id="30" fill="hold">
                            <p:stCondLst>
                              <p:cond delay="10000"/>
                            </p:stCondLst>
                            <p:childTnLst>
                              <p:par>
                                <p:cTn id="31" presetID="10" presetClass="entr" presetSubtype="0" fill="hold" nodeType="afterEffect">
                                  <p:stCondLst>
                                    <p:cond delay="0"/>
                                  </p:stCondLst>
                                  <p:childTnLst>
                                    <p:set>
                                      <p:cBhvr>
                                        <p:cTn id="32" dur="1" fill="hold">
                                          <p:stCondLst>
                                            <p:cond delay="0"/>
                                          </p:stCondLst>
                                        </p:cTn>
                                        <p:tgtEl>
                                          <p:spTgt spid="41987">
                                            <p:txEl>
                                              <p:pRg st="8" end="8"/>
                                            </p:txEl>
                                          </p:spTgt>
                                        </p:tgtEl>
                                        <p:attrNameLst>
                                          <p:attrName>style.visibility</p:attrName>
                                        </p:attrNameLst>
                                      </p:cBhvr>
                                      <p:to>
                                        <p:strVal val="visible"/>
                                      </p:to>
                                    </p:set>
                                    <p:animEffect transition="in" filter="fade">
                                      <p:cBhvr>
                                        <p:cTn id="33" dur="2000"/>
                                        <p:tgtEl>
                                          <p:spTgt spid="419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1340768"/>
            <a:ext cx="9144000" cy="5517232"/>
          </a:xfrm>
          <a:prstGeom prst="rect">
            <a:avLst/>
          </a:prstGeom>
        </p:spPr>
      </p:pic>
      <p:sp>
        <p:nvSpPr>
          <p:cNvPr id="10" name="Title 1"/>
          <p:cNvSpPr txBox="1">
            <a:spLocks/>
          </p:cNvSpPr>
          <p:nvPr/>
        </p:nvSpPr>
        <p:spPr>
          <a:xfrm>
            <a:off x="357158" y="214290"/>
            <a:ext cx="6429420" cy="785817"/>
          </a:xfrm>
          <a:prstGeom prst="rect">
            <a:avLst/>
          </a:prstGeom>
        </p:spPr>
        <p:txBody>
          <a:bodyPr vert="horz" lIns="91440" tIns="45720" rIns="91440" bIns="45720" rtlCol="0" anchor="t" anchorCtr="0">
            <a:noAutofit/>
          </a:bodyPr>
          <a:lstStyle/>
          <a:p>
            <a:r>
              <a:rPr lang="en-ZA" sz="2400" b="1" dirty="0" smtClean="0">
                <a:solidFill>
                  <a:schemeClr val="tx2"/>
                </a:solidFill>
              </a:rPr>
              <a:t>Historical theories versus bridges</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95536" y="116632"/>
            <a:ext cx="8229600" cy="1143000"/>
          </a:xfrm>
        </p:spPr>
        <p:txBody>
          <a:bodyPr anchor="t" anchorCtr="0">
            <a:normAutofit fontScale="90000"/>
          </a:bodyPr>
          <a:lstStyle/>
          <a:p>
            <a:pPr algn="l" eaLnBrk="1" hangingPunct="1"/>
            <a:r>
              <a:rPr lang="en-ZA" sz="2400" b="1" dirty="0" err="1" smtClean="0">
                <a:solidFill>
                  <a:srgbClr val="002060"/>
                </a:solidFill>
              </a:rPr>
              <a:t>Hillbrow</a:t>
            </a:r>
            <a:r>
              <a:rPr lang="en-ZA" sz="2400" b="1" dirty="0" smtClean="0">
                <a:solidFill>
                  <a:srgbClr val="002060"/>
                </a:solidFill>
              </a:rPr>
              <a:t> Tower</a:t>
            </a:r>
            <a:br>
              <a:rPr lang="en-ZA" sz="2400" b="1" dirty="0" smtClean="0">
                <a:solidFill>
                  <a:srgbClr val="002060"/>
                </a:solidFill>
              </a:rPr>
            </a:br>
            <a:r>
              <a:rPr lang="en-ZA" sz="2400" b="1" dirty="0" smtClean="0">
                <a:solidFill>
                  <a:srgbClr val="002060"/>
                </a:solidFill>
              </a:rPr>
              <a:t>Johannesburg</a:t>
            </a:r>
            <a:br>
              <a:rPr lang="en-ZA" sz="2400" b="1" dirty="0" smtClean="0">
                <a:solidFill>
                  <a:srgbClr val="002060"/>
                </a:solidFill>
              </a:rPr>
            </a:br>
            <a:r>
              <a:rPr lang="en-ZA" sz="2400" b="1" dirty="0" err="1" smtClean="0">
                <a:solidFill>
                  <a:srgbClr val="002060"/>
                </a:solidFill>
              </a:rPr>
              <a:t>269m</a:t>
            </a:r>
            <a:r>
              <a:rPr lang="en-ZA" sz="2400" b="1" dirty="0" smtClean="0">
                <a:solidFill>
                  <a:srgbClr val="002060"/>
                </a:solidFill>
              </a:rPr>
              <a:t> -- height benchmark</a:t>
            </a:r>
          </a:p>
        </p:txBody>
      </p:sp>
      <p:sp>
        <p:nvSpPr>
          <p:cNvPr id="41987" name="Rectangle 3"/>
          <p:cNvSpPr>
            <a:spLocks noGrp="1" noChangeArrowheads="1"/>
          </p:cNvSpPr>
          <p:nvPr>
            <p:ph type="body" idx="1"/>
          </p:nvPr>
        </p:nvSpPr>
        <p:spPr>
          <a:xfrm>
            <a:off x="1043608" y="1556792"/>
            <a:ext cx="4392488" cy="4525963"/>
          </a:xfrm>
        </p:spPr>
        <p:txBody>
          <a:bodyPr/>
          <a:lstStyle/>
          <a:p>
            <a:pPr>
              <a:buFont typeface="Wingdings" pitchFamily="2" charset="2"/>
              <a:buChar char="Ø"/>
            </a:pPr>
            <a:r>
              <a:rPr lang="en-ZA" sz="1800" dirty="0" smtClean="0">
                <a:solidFill>
                  <a:srgbClr val="150C8E"/>
                </a:solidFill>
              </a:rPr>
              <a:t>One of the tallest buildings in Johannesburg</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269 meters high</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Used as a benchmark for height throughout this presentation</a:t>
            </a:r>
          </a:p>
          <a:p>
            <a:pPr>
              <a:buFont typeface="Wingdings" pitchFamily="2" charset="2"/>
              <a:buChar char="Ø"/>
            </a:pPr>
            <a:endParaRPr lang="en-ZA" sz="1800" dirty="0" smtClean="0">
              <a:solidFill>
                <a:srgbClr val="150C8E"/>
              </a:solidFill>
            </a:endParaRPr>
          </a:p>
          <a:p>
            <a:pPr>
              <a:buFont typeface="Wingdings" pitchFamily="2" charset="2"/>
              <a:buChar char="Ø"/>
            </a:pPr>
            <a:endParaRPr lang="en-ZA" sz="1800" dirty="0" smtClean="0">
              <a:solidFill>
                <a:srgbClr val="150C8E"/>
              </a:solidFill>
            </a:endParaRPr>
          </a:p>
          <a:p>
            <a:pPr>
              <a:buFont typeface="Wingdings" pitchFamily="2" charset="2"/>
              <a:buChar char="Ø"/>
            </a:pPr>
            <a:endParaRPr lang="en-US" sz="1800" dirty="0" smtClean="0">
              <a:solidFill>
                <a:srgbClr val="150C8E"/>
              </a:solidFill>
            </a:endParaRPr>
          </a:p>
          <a:p>
            <a:pPr eaLnBrk="1" hangingPunct="1">
              <a:buNone/>
            </a:pPr>
            <a:endParaRPr lang="en-ZA" sz="1800" dirty="0" smtClean="0"/>
          </a:p>
        </p:txBody>
      </p:sp>
      <p:pic>
        <p:nvPicPr>
          <p:cNvPr id="17410" name="Picture 2"/>
          <p:cNvPicPr>
            <a:picLocks noChangeAspect="1" noChangeArrowheads="1"/>
          </p:cNvPicPr>
          <p:nvPr/>
        </p:nvPicPr>
        <p:blipFill>
          <a:blip r:embed="rId3" cstate="print"/>
          <a:srcRect/>
          <a:stretch>
            <a:fillRect/>
          </a:stretch>
        </p:blipFill>
        <p:spPr bwMode="auto">
          <a:xfrm>
            <a:off x="5436096" y="1412776"/>
            <a:ext cx="3572370" cy="2376264"/>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179512" y="1412775"/>
            <a:ext cx="792088" cy="5280587"/>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2267744" y="3789040"/>
            <a:ext cx="5010150" cy="3068960"/>
          </a:xfrm>
          <a:prstGeom prst="rect">
            <a:avLst/>
          </a:prstGeom>
          <a:noFill/>
          <a:ln w="9525">
            <a:noFill/>
            <a:miter lim="800000"/>
            <a:headEnd/>
            <a:tailEnd/>
          </a:ln>
          <a:effectLst/>
        </p:spPr>
      </p:pic>
      <p:pic>
        <p:nvPicPr>
          <p:cNvPr id="10" name="Picture 4"/>
          <p:cNvPicPr>
            <a:picLocks noChangeAspect="1" noChangeArrowheads="1"/>
          </p:cNvPicPr>
          <p:nvPr/>
        </p:nvPicPr>
        <p:blipFill>
          <a:blip r:embed="rId4" cstate="print"/>
          <a:srcRect/>
          <a:stretch>
            <a:fillRect/>
          </a:stretch>
        </p:blipFill>
        <p:spPr bwMode="auto">
          <a:xfrm>
            <a:off x="7103081" y="5157192"/>
            <a:ext cx="168712" cy="1124744"/>
          </a:xfrm>
          <a:prstGeom prst="rect">
            <a:avLst/>
          </a:prstGeom>
          <a:noFill/>
          <a:ln w="9525">
            <a:noFill/>
            <a:miter lim="800000"/>
            <a:headEnd/>
            <a:tailEnd/>
          </a:ln>
        </p:spPr>
      </p:pic>
      <p:cxnSp>
        <p:nvCxnSpPr>
          <p:cNvPr id="12" name="Straight Arrow Connector 11"/>
          <p:cNvCxnSpPr/>
          <p:nvPr/>
        </p:nvCxnSpPr>
        <p:spPr>
          <a:xfrm rot="10800000" flipV="1">
            <a:off x="683568" y="2636912"/>
            <a:ext cx="7704856" cy="360040"/>
          </a:xfrm>
          <a:prstGeom prst="straightConnector1">
            <a:avLst/>
          </a:prstGeom>
          <a:ln w="50800">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2000"/>
                                        <p:tgtEl>
                                          <p:spTgt spid="1741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2000"/>
                                        <p:tgtEl>
                                          <p:spTgt spid="41987">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2000"/>
                                        <p:tgtEl>
                                          <p:spTgt spid="2052"/>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fade">
                                      <p:cBhvr>
                                        <p:cTn id="19" dur="2000"/>
                                        <p:tgtEl>
                                          <p:spTgt spid="2053"/>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par>
                          <p:cTn id="23" fill="hold">
                            <p:stCondLst>
                              <p:cond delay="80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2000"/>
                                        <p:tgtEl>
                                          <p:spTgt spid="12"/>
                                        </p:tgtEl>
                                      </p:cBhvr>
                                    </p:animEffect>
                                  </p:childTnLst>
                                </p:cTn>
                              </p:par>
                            </p:childTnLst>
                          </p:cTn>
                        </p:par>
                        <p:par>
                          <p:cTn id="27" fill="hold">
                            <p:stCondLst>
                              <p:cond delay="10000"/>
                            </p:stCondLst>
                            <p:childTnLst>
                              <p:par>
                                <p:cTn id="28" presetID="10" presetClass="entr" presetSubtype="0" fill="hold" nodeType="afterEffect">
                                  <p:stCondLst>
                                    <p:cond delay="0"/>
                                  </p:stCondLst>
                                  <p:childTnLst>
                                    <p:set>
                                      <p:cBhvr>
                                        <p:cTn id="29" dur="1" fill="hold">
                                          <p:stCondLst>
                                            <p:cond delay="0"/>
                                          </p:stCondLst>
                                        </p:cTn>
                                        <p:tgtEl>
                                          <p:spTgt spid="41987">
                                            <p:txEl>
                                              <p:pRg st="2" end="2"/>
                                            </p:txEl>
                                          </p:spTgt>
                                        </p:tgtEl>
                                        <p:attrNameLst>
                                          <p:attrName>style.visibility</p:attrName>
                                        </p:attrNameLst>
                                      </p:cBhvr>
                                      <p:to>
                                        <p:strVal val="visible"/>
                                      </p:to>
                                    </p:set>
                                    <p:animEffect transition="in" filter="fade">
                                      <p:cBhvr>
                                        <p:cTn id="30" dur="2000"/>
                                        <p:tgtEl>
                                          <p:spTgt spid="41987">
                                            <p:txEl>
                                              <p:pRg st="2" end="2"/>
                                            </p:txEl>
                                          </p:spTgt>
                                        </p:tgtEl>
                                      </p:cBhvr>
                                    </p:animEffect>
                                  </p:childTnLst>
                                </p:cTn>
                              </p:par>
                            </p:childTnLst>
                          </p:cTn>
                        </p:par>
                        <p:par>
                          <p:cTn id="31" fill="hold">
                            <p:stCondLst>
                              <p:cond delay="12000"/>
                            </p:stCondLst>
                            <p:childTnLst>
                              <p:par>
                                <p:cTn id="32" presetID="10" presetClass="entr" presetSubtype="0" fill="hold" nodeType="afterEffect">
                                  <p:stCondLst>
                                    <p:cond delay="0"/>
                                  </p:stCondLst>
                                  <p:childTnLst>
                                    <p:set>
                                      <p:cBhvr>
                                        <p:cTn id="33" dur="1" fill="hold">
                                          <p:stCondLst>
                                            <p:cond delay="0"/>
                                          </p:stCondLst>
                                        </p:cTn>
                                        <p:tgtEl>
                                          <p:spTgt spid="41987">
                                            <p:txEl>
                                              <p:pRg st="4" end="4"/>
                                            </p:txEl>
                                          </p:spTgt>
                                        </p:tgtEl>
                                        <p:attrNameLst>
                                          <p:attrName>style.visibility</p:attrName>
                                        </p:attrNameLst>
                                      </p:cBhvr>
                                      <p:to>
                                        <p:strVal val="visible"/>
                                      </p:to>
                                    </p:set>
                                    <p:animEffect transition="in" filter="fade">
                                      <p:cBhvr>
                                        <p:cTn id="34" dur="2000"/>
                                        <p:tgtEl>
                                          <p:spTgt spid="419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95536" y="116632"/>
            <a:ext cx="8229600" cy="1143000"/>
          </a:xfrm>
        </p:spPr>
        <p:txBody>
          <a:bodyPr anchor="t" anchorCtr="0">
            <a:normAutofit fontScale="90000"/>
          </a:bodyPr>
          <a:lstStyle/>
          <a:p>
            <a:pPr algn="l" eaLnBrk="1" hangingPunct="1"/>
            <a:r>
              <a:rPr lang="en-ZA" sz="2400" b="1" dirty="0" smtClean="0">
                <a:solidFill>
                  <a:srgbClr val="002060"/>
                </a:solidFill>
              </a:rPr>
              <a:t>Global height benchmarks</a:t>
            </a:r>
            <a:br>
              <a:rPr lang="en-ZA" sz="2400" b="1" dirty="0" smtClean="0">
                <a:solidFill>
                  <a:srgbClr val="002060"/>
                </a:solidFill>
              </a:rPr>
            </a:br>
            <a:r>
              <a:rPr lang="en-ZA" sz="2400" b="1" dirty="0" smtClean="0">
                <a:solidFill>
                  <a:srgbClr val="002060"/>
                </a:solidFill>
              </a:rPr>
              <a:t>Empire state and</a:t>
            </a:r>
            <a:br>
              <a:rPr lang="en-ZA" sz="2400" b="1" dirty="0" smtClean="0">
                <a:solidFill>
                  <a:srgbClr val="002060"/>
                </a:solidFill>
              </a:rPr>
            </a:br>
            <a:r>
              <a:rPr lang="en-ZA" sz="2400" b="1" dirty="0" err="1" smtClean="0">
                <a:solidFill>
                  <a:srgbClr val="002060"/>
                </a:solidFill>
              </a:rPr>
              <a:t>Burj</a:t>
            </a:r>
            <a:r>
              <a:rPr lang="en-ZA" sz="2400" b="1" dirty="0" smtClean="0">
                <a:solidFill>
                  <a:srgbClr val="002060"/>
                </a:solidFill>
              </a:rPr>
              <a:t> </a:t>
            </a:r>
            <a:r>
              <a:rPr lang="en-ZA" sz="2400" b="1" dirty="0" err="1" smtClean="0">
                <a:solidFill>
                  <a:srgbClr val="002060"/>
                </a:solidFill>
              </a:rPr>
              <a:t>Khalifa</a:t>
            </a:r>
            <a:endParaRPr lang="en-ZA" sz="2400" b="1" dirty="0" smtClean="0">
              <a:solidFill>
                <a:srgbClr val="002060"/>
              </a:solidFill>
            </a:endParaRPr>
          </a:p>
        </p:txBody>
      </p:sp>
      <p:sp>
        <p:nvSpPr>
          <p:cNvPr id="41987" name="Rectangle 3"/>
          <p:cNvSpPr>
            <a:spLocks noGrp="1" noChangeArrowheads="1"/>
          </p:cNvSpPr>
          <p:nvPr>
            <p:ph type="body" idx="1"/>
          </p:nvPr>
        </p:nvSpPr>
        <p:spPr>
          <a:xfrm>
            <a:off x="539552" y="1556792"/>
            <a:ext cx="5040560" cy="4525963"/>
          </a:xfrm>
        </p:spPr>
        <p:txBody>
          <a:bodyPr/>
          <a:lstStyle/>
          <a:p>
            <a:pPr>
              <a:buFont typeface="Wingdings" pitchFamily="2" charset="2"/>
              <a:buChar char="Ø"/>
            </a:pPr>
            <a:r>
              <a:rPr lang="en-ZA" sz="1800" dirty="0" err="1" smtClean="0">
                <a:solidFill>
                  <a:srgbClr val="150C8E"/>
                </a:solidFill>
              </a:rPr>
              <a:t>Hillbrow</a:t>
            </a:r>
            <a:r>
              <a:rPr lang="en-ZA" sz="1800" dirty="0" smtClean="0">
                <a:solidFill>
                  <a:srgbClr val="150C8E"/>
                </a:solidFill>
              </a:rPr>
              <a:t> Tower Johannesburg – 269 m</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Empire State -- 450 m – 1.7 x </a:t>
            </a:r>
            <a:r>
              <a:rPr lang="en-ZA" sz="1800" dirty="0" err="1" smtClean="0">
                <a:solidFill>
                  <a:srgbClr val="150C8E"/>
                </a:solidFill>
              </a:rPr>
              <a:t>Hillbrow</a:t>
            </a:r>
            <a:endParaRPr lang="en-ZA" sz="1800" dirty="0" smtClean="0">
              <a:solidFill>
                <a:srgbClr val="150C8E"/>
              </a:solidFill>
            </a:endParaRP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err="1" smtClean="0">
                <a:solidFill>
                  <a:srgbClr val="150C8E"/>
                </a:solidFill>
              </a:rPr>
              <a:t>Burj</a:t>
            </a:r>
            <a:r>
              <a:rPr lang="en-ZA" sz="1800" dirty="0" smtClean="0">
                <a:solidFill>
                  <a:srgbClr val="150C8E"/>
                </a:solidFill>
              </a:rPr>
              <a:t> </a:t>
            </a:r>
            <a:r>
              <a:rPr lang="en-ZA" sz="1800" dirty="0" err="1" smtClean="0">
                <a:solidFill>
                  <a:srgbClr val="150C8E"/>
                </a:solidFill>
              </a:rPr>
              <a:t>Khalifa</a:t>
            </a:r>
            <a:r>
              <a:rPr lang="en-ZA" sz="1800" dirty="0" smtClean="0">
                <a:solidFill>
                  <a:srgbClr val="150C8E"/>
                </a:solidFill>
              </a:rPr>
              <a:t> -- 828 m – 3.1 x </a:t>
            </a:r>
            <a:r>
              <a:rPr lang="en-ZA" sz="1800" dirty="0" err="1" smtClean="0">
                <a:solidFill>
                  <a:srgbClr val="150C8E"/>
                </a:solidFill>
              </a:rPr>
              <a:t>Hillbrow</a:t>
            </a:r>
            <a:endParaRPr lang="en-ZA" sz="1800" dirty="0" smtClean="0">
              <a:solidFill>
                <a:srgbClr val="150C8E"/>
              </a:solidFill>
            </a:endParaRP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Relating the magnitude of the information presented in this discussion to man’s achievements</a:t>
            </a:r>
          </a:p>
          <a:p>
            <a:pPr>
              <a:buFont typeface="Wingdings" pitchFamily="2" charset="2"/>
              <a:buChar char="Ø"/>
            </a:pPr>
            <a:endParaRPr lang="en-ZA" sz="1800" dirty="0" smtClean="0">
              <a:solidFill>
                <a:srgbClr val="150C8E"/>
              </a:solidFill>
            </a:endParaRPr>
          </a:p>
          <a:p>
            <a:pPr>
              <a:buFont typeface="Wingdings" pitchFamily="2" charset="2"/>
              <a:buChar char="Ø"/>
            </a:pPr>
            <a:endParaRPr lang="en-ZA" sz="1800" dirty="0" smtClean="0">
              <a:solidFill>
                <a:srgbClr val="150C8E"/>
              </a:solidFill>
            </a:endParaRPr>
          </a:p>
          <a:p>
            <a:pPr>
              <a:buFont typeface="Wingdings" pitchFamily="2" charset="2"/>
              <a:buChar char="Ø"/>
            </a:pPr>
            <a:endParaRPr lang="en-ZA" sz="1800" dirty="0" smtClean="0">
              <a:solidFill>
                <a:srgbClr val="150C8E"/>
              </a:solidFill>
            </a:endParaRPr>
          </a:p>
          <a:p>
            <a:pPr>
              <a:buFont typeface="Wingdings" pitchFamily="2" charset="2"/>
              <a:buChar char="Ø"/>
            </a:pPr>
            <a:endParaRPr lang="en-US" sz="1800" dirty="0" smtClean="0">
              <a:solidFill>
                <a:srgbClr val="150C8E"/>
              </a:solidFill>
            </a:endParaRPr>
          </a:p>
          <a:p>
            <a:pPr eaLnBrk="1" hangingPunct="1">
              <a:buNone/>
            </a:pPr>
            <a:endParaRPr lang="en-ZA" sz="1800" dirty="0" smtClean="0"/>
          </a:p>
        </p:txBody>
      </p:sp>
      <p:grpSp>
        <p:nvGrpSpPr>
          <p:cNvPr id="14" name="Group 13"/>
          <p:cNvGrpSpPr/>
          <p:nvPr/>
        </p:nvGrpSpPr>
        <p:grpSpPr>
          <a:xfrm>
            <a:off x="5868144" y="1412776"/>
            <a:ext cx="3096344" cy="5184576"/>
            <a:chOff x="5868144" y="3068960"/>
            <a:chExt cx="1853927" cy="3240360"/>
          </a:xfrm>
        </p:grpSpPr>
        <p:pic>
          <p:nvPicPr>
            <p:cNvPr id="10" name="Picture 4"/>
            <p:cNvPicPr>
              <a:picLocks noChangeAspect="1" noChangeArrowheads="1"/>
            </p:cNvPicPr>
            <p:nvPr/>
          </p:nvPicPr>
          <p:blipFill>
            <a:blip r:embed="rId3" cstate="print"/>
            <a:srcRect/>
            <a:stretch>
              <a:fillRect/>
            </a:stretch>
          </p:blipFill>
          <p:spPr bwMode="auto">
            <a:xfrm>
              <a:off x="5868144" y="5157192"/>
              <a:ext cx="168712" cy="1124744"/>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6228184" y="4309070"/>
              <a:ext cx="733425" cy="2000250"/>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7164288" y="3068960"/>
              <a:ext cx="557783" cy="324036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2000"/>
                                        <p:tgtEl>
                                          <p:spTgt spid="4198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animEffect transition="in" filter="fade">
                                      <p:cBhvr>
                                        <p:cTn id="11" dur="2000"/>
                                        <p:tgtEl>
                                          <p:spTgt spid="41987">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animEffect transition="in" filter="fade">
                                      <p:cBhvr>
                                        <p:cTn id="15" dur="2000"/>
                                        <p:tgtEl>
                                          <p:spTgt spid="41987">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1987">
                                            <p:txEl>
                                              <p:pRg st="6" end="6"/>
                                            </p:txEl>
                                          </p:spTgt>
                                        </p:tgtEl>
                                        <p:attrNameLst>
                                          <p:attrName>style.visibility</p:attrName>
                                        </p:attrNameLst>
                                      </p:cBhvr>
                                      <p:to>
                                        <p:strVal val="visible"/>
                                      </p:to>
                                    </p:set>
                                    <p:animEffect transition="in" filter="fade">
                                      <p:cBhvr>
                                        <p:cTn id="19" dur="2000"/>
                                        <p:tgtEl>
                                          <p:spTgt spid="41987">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0" y="3262983"/>
            <a:ext cx="9144000" cy="3595017"/>
          </a:xfrm>
          <a:prstGeom prst="rect">
            <a:avLst/>
          </a:prstGeom>
          <a:noFill/>
          <a:ln w="9525">
            <a:noFill/>
            <a:miter lim="800000"/>
            <a:headEnd/>
            <a:tailEnd/>
          </a:ln>
          <a:effectLst/>
        </p:spPr>
      </p:pic>
      <p:sp>
        <p:nvSpPr>
          <p:cNvPr id="41986" name="Rectangle 2"/>
          <p:cNvSpPr>
            <a:spLocks noGrp="1" noChangeArrowheads="1"/>
          </p:cNvSpPr>
          <p:nvPr>
            <p:ph type="title"/>
          </p:nvPr>
        </p:nvSpPr>
        <p:spPr/>
        <p:txBody>
          <a:bodyPr anchor="t" anchorCtr="0">
            <a:normAutofit/>
          </a:bodyPr>
          <a:lstStyle/>
          <a:p>
            <a:pPr algn="l" eaLnBrk="1" hangingPunct="1"/>
            <a:r>
              <a:rPr lang="en-ZA" sz="2400" b="1" dirty="0" err="1" smtClean="0">
                <a:solidFill>
                  <a:srgbClr val="002060"/>
                </a:solidFill>
              </a:rPr>
              <a:t>Northcliff</a:t>
            </a:r>
            <a:endParaRPr lang="en-ZA" sz="2400" b="1" dirty="0" smtClean="0">
              <a:solidFill>
                <a:srgbClr val="002060"/>
              </a:solidFill>
            </a:endParaRPr>
          </a:p>
        </p:txBody>
      </p:sp>
      <p:sp>
        <p:nvSpPr>
          <p:cNvPr id="41987" name="Rectangle 3"/>
          <p:cNvSpPr>
            <a:spLocks noGrp="1" noChangeArrowheads="1"/>
          </p:cNvSpPr>
          <p:nvPr>
            <p:ph type="body" idx="1"/>
          </p:nvPr>
        </p:nvSpPr>
        <p:spPr>
          <a:xfrm>
            <a:off x="467544" y="1484784"/>
            <a:ext cx="8229600" cy="4525963"/>
          </a:xfrm>
        </p:spPr>
        <p:txBody>
          <a:bodyPr/>
          <a:lstStyle/>
          <a:p>
            <a:pPr>
              <a:buFont typeface="Wingdings" pitchFamily="2" charset="2"/>
              <a:buChar char="Ø"/>
            </a:pPr>
            <a:r>
              <a:rPr lang="en-ZA" sz="1800" dirty="0" smtClean="0">
                <a:solidFill>
                  <a:srgbClr val="150C8E"/>
                </a:solidFill>
              </a:rPr>
              <a:t>Major landmark from East, North and West of Johannesburg</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Extension of the Gold Bearing metamorphic sedimentary rocks that form the gold reef</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Within a few kilometres of where I live</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The pivot point for this presentation – sums up the argument in one picture</a:t>
            </a:r>
          </a:p>
        </p:txBody>
      </p:sp>
      <p:pic>
        <p:nvPicPr>
          <p:cNvPr id="5" name="Picture 4"/>
          <p:cNvPicPr>
            <a:picLocks noChangeAspect="1" noChangeArrowheads="1"/>
          </p:cNvPicPr>
          <p:nvPr/>
        </p:nvPicPr>
        <p:blipFill>
          <a:blip r:embed="rId4" cstate="print"/>
          <a:srcRect/>
          <a:stretch>
            <a:fillRect/>
          </a:stretch>
        </p:blipFill>
        <p:spPr bwMode="auto">
          <a:xfrm flipH="1">
            <a:off x="8802469" y="4293096"/>
            <a:ext cx="341531" cy="227687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2000"/>
                                        <p:tgtEl>
                                          <p:spTgt spid="1843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1987">
                                            <p:txEl>
                                              <p:pRg st="0" end="0"/>
                                            </p:txEl>
                                          </p:spTgt>
                                        </p:tgtEl>
                                        <p:attrNameLst>
                                          <p:attrName>style.visibility</p:attrName>
                                        </p:attrNameLst>
                                      </p:cBhvr>
                                      <p:to>
                                        <p:strVal val="visible"/>
                                      </p:to>
                                    </p:set>
                                    <p:animEffect transition="in" filter="fade">
                                      <p:cBhvr>
                                        <p:cTn id="15" dur="2000"/>
                                        <p:tgtEl>
                                          <p:spTgt spid="41987">
                                            <p:txEl>
                                              <p:pRg st="0" end="0"/>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Effect transition="in" filter="fade">
                                      <p:cBhvr>
                                        <p:cTn id="19" dur="2000"/>
                                        <p:tgtEl>
                                          <p:spTgt spid="41987">
                                            <p:txEl>
                                              <p:pRg st="2" end="2"/>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41987">
                                            <p:txEl>
                                              <p:pRg st="4" end="4"/>
                                            </p:txEl>
                                          </p:spTgt>
                                        </p:tgtEl>
                                        <p:attrNameLst>
                                          <p:attrName>style.visibility</p:attrName>
                                        </p:attrNameLst>
                                      </p:cBhvr>
                                      <p:to>
                                        <p:strVal val="visible"/>
                                      </p:to>
                                    </p:set>
                                    <p:animEffect transition="in" filter="fade">
                                      <p:cBhvr>
                                        <p:cTn id="23" dur="2000"/>
                                        <p:tgtEl>
                                          <p:spTgt spid="41987">
                                            <p:txEl>
                                              <p:pRg st="4" end="4"/>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41987">
                                            <p:txEl>
                                              <p:pRg st="6" end="6"/>
                                            </p:txEl>
                                          </p:spTgt>
                                        </p:tgtEl>
                                        <p:attrNameLst>
                                          <p:attrName>style.visibility</p:attrName>
                                        </p:attrNameLst>
                                      </p:cBhvr>
                                      <p:to>
                                        <p:strVal val="visible"/>
                                      </p:to>
                                    </p:set>
                                    <p:animEffect transition="in" filter="fade">
                                      <p:cBhvr>
                                        <p:cTn id="27" dur="2000"/>
                                        <p:tgtEl>
                                          <p:spTgt spid="419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0" y="3262983"/>
            <a:ext cx="9144000" cy="3595017"/>
          </a:xfrm>
          <a:prstGeom prst="rect">
            <a:avLst/>
          </a:prstGeom>
          <a:noFill/>
          <a:ln w="9525">
            <a:noFill/>
            <a:miter lim="800000"/>
            <a:headEnd/>
            <a:tailEnd/>
          </a:ln>
          <a:effectLst/>
        </p:spPr>
      </p:pic>
      <p:sp>
        <p:nvSpPr>
          <p:cNvPr id="41986" name="Rectangle 2"/>
          <p:cNvSpPr>
            <a:spLocks noGrp="1" noChangeArrowheads="1"/>
          </p:cNvSpPr>
          <p:nvPr>
            <p:ph type="title"/>
          </p:nvPr>
        </p:nvSpPr>
        <p:spPr/>
        <p:txBody>
          <a:bodyPr anchor="t" anchorCtr="0">
            <a:normAutofit/>
          </a:bodyPr>
          <a:lstStyle/>
          <a:p>
            <a:pPr algn="l" eaLnBrk="1" hangingPunct="1"/>
            <a:r>
              <a:rPr lang="en-ZA" sz="2400" b="1" dirty="0" err="1" smtClean="0">
                <a:solidFill>
                  <a:srgbClr val="002060"/>
                </a:solidFill>
              </a:rPr>
              <a:t>Northcliff</a:t>
            </a:r>
            <a:endParaRPr lang="en-ZA" sz="2400" b="1" dirty="0" smtClean="0">
              <a:solidFill>
                <a:srgbClr val="002060"/>
              </a:solidFill>
            </a:endParaRPr>
          </a:p>
        </p:txBody>
      </p:sp>
      <p:sp>
        <p:nvSpPr>
          <p:cNvPr id="41987" name="Rectangle 3"/>
          <p:cNvSpPr>
            <a:spLocks noGrp="1" noChangeArrowheads="1"/>
          </p:cNvSpPr>
          <p:nvPr>
            <p:ph type="body" idx="1"/>
          </p:nvPr>
        </p:nvSpPr>
        <p:spPr>
          <a:xfrm>
            <a:off x="467544" y="1340768"/>
            <a:ext cx="8229600" cy="4525963"/>
          </a:xfrm>
        </p:spPr>
        <p:txBody>
          <a:bodyPr/>
          <a:lstStyle/>
          <a:p>
            <a:pPr>
              <a:buFont typeface="Wingdings" pitchFamily="2" charset="2"/>
              <a:buChar char="Ø"/>
            </a:pPr>
            <a:r>
              <a:rPr lang="en-ZA" sz="1800" dirty="0" smtClean="0">
                <a:solidFill>
                  <a:srgbClr val="150C8E"/>
                </a:solidFill>
              </a:rPr>
              <a:t>Vitrified quartzite rocks (sand melted in a furnace)</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Thirty degree south dipping slope continues mine formations</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smtClean="0">
                <a:solidFill>
                  <a:srgbClr val="150C8E"/>
                </a:solidFill>
              </a:rPr>
              <a:t>Continued 50 </a:t>
            </a:r>
            <a:r>
              <a:rPr lang="en-ZA" sz="1800" dirty="0" smtClean="0">
                <a:solidFill>
                  <a:srgbClr val="150C8E"/>
                </a:solidFill>
              </a:rPr>
              <a:t>km north in the </a:t>
            </a:r>
            <a:r>
              <a:rPr lang="en-ZA" sz="1800" dirty="0" err="1" smtClean="0">
                <a:solidFill>
                  <a:srgbClr val="150C8E"/>
                </a:solidFill>
              </a:rPr>
              <a:t>Magaliesberg</a:t>
            </a:r>
            <a:endParaRPr lang="en-ZA" sz="1800" dirty="0" smtClean="0">
              <a:solidFill>
                <a:srgbClr val="150C8E"/>
              </a:solidFill>
            </a:endParaRP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Underlain and up thrust by the Halfway House Granite Dome</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1,807 m high point level with high points for hundreds of </a:t>
            </a:r>
            <a:r>
              <a:rPr lang="en-ZA" sz="1800" dirty="0" err="1" smtClean="0">
                <a:solidFill>
                  <a:srgbClr val="150C8E"/>
                </a:solidFill>
              </a:rPr>
              <a:t>kilometers</a:t>
            </a:r>
            <a:r>
              <a:rPr lang="en-ZA" sz="1800" dirty="0" smtClean="0">
                <a:solidFill>
                  <a:srgbClr val="150C8E"/>
                </a:solidFill>
              </a:rPr>
              <a:t> around, NO points higher in vicinity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2000"/>
                                        <p:tgtEl>
                                          <p:spTgt spid="1843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2000"/>
                                        <p:tgtEl>
                                          <p:spTgt spid="41987">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2000"/>
                                        <p:tgtEl>
                                          <p:spTgt spid="41987">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Effect transition="in" filter="fade">
                                      <p:cBhvr>
                                        <p:cTn id="19" dur="2000"/>
                                        <p:tgtEl>
                                          <p:spTgt spid="41987">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41987">
                                            <p:txEl>
                                              <p:pRg st="6" end="6"/>
                                            </p:txEl>
                                          </p:spTgt>
                                        </p:tgtEl>
                                        <p:attrNameLst>
                                          <p:attrName>style.visibility</p:attrName>
                                        </p:attrNameLst>
                                      </p:cBhvr>
                                      <p:to>
                                        <p:strVal val="visible"/>
                                      </p:to>
                                    </p:set>
                                    <p:animEffect transition="in" filter="fade">
                                      <p:cBhvr>
                                        <p:cTn id="23" dur="2000"/>
                                        <p:tgtEl>
                                          <p:spTgt spid="41987">
                                            <p:txEl>
                                              <p:pRg st="6" end="6"/>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41987">
                                            <p:txEl>
                                              <p:pRg st="8" end="8"/>
                                            </p:txEl>
                                          </p:spTgt>
                                        </p:tgtEl>
                                        <p:attrNameLst>
                                          <p:attrName>style.visibility</p:attrName>
                                        </p:attrNameLst>
                                      </p:cBhvr>
                                      <p:to>
                                        <p:strVal val="visible"/>
                                      </p:to>
                                    </p:set>
                                    <p:animEffect transition="in" filter="fade">
                                      <p:cBhvr>
                                        <p:cTn id="27" dur="2000"/>
                                        <p:tgtEl>
                                          <p:spTgt spid="419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0" y="3262983"/>
            <a:ext cx="9144000" cy="3595017"/>
          </a:xfrm>
          <a:prstGeom prst="rect">
            <a:avLst/>
          </a:prstGeom>
          <a:noFill/>
          <a:ln w="9525">
            <a:noFill/>
            <a:miter lim="800000"/>
            <a:headEnd/>
            <a:tailEnd/>
          </a:ln>
          <a:effectLst/>
        </p:spPr>
      </p:pic>
      <p:sp>
        <p:nvSpPr>
          <p:cNvPr id="41986" name="Rectangle 2"/>
          <p:cNvSpPr>
            <a:spLocks noGrp="1" noChangeArrowheads="1"/>
          </p:cNvSpPr>
          <p:nvPr>
            <p:ph type="title"/>
          </p:nvPr>
        </p:nvSpPr>
        <p:spPr/>
        <p:txBody>
          <a:bodyPr anchor="t" anchorCtr="0">
            <a:normAutofit/>
          </a:bodyPr>
          <a:lstStyle/>
          <a:p>
            <a:pPr algn="l" eaLnBrk="1" hangingPunct="1"/>
            <a:r>
              <a:rPr lang="en-ZA" sz="2400" b="1" dirty="0" err="1" smtClean="0">
                <a:solidFill>
                  <a:srgbClr val="002060"/>
                </a:solidFill>
              </a:rPr>
              <a:t>Northcliff</a:t>
            </a:r>
            <a:endParaRPr lang="en-ZA" sz="2400" b="1" dirty="0" smtClean="0">
              <a:solidFill>
                <a:srgbClr val="002060"/>
              </a:solidFill>
            </a:endParaRPr>
          </a:p>
        </p:txBody>
      </p:sp>
      <p:sp>
        <p:nvSpPr>
          <p:cNvPr id="41987" name="Rectangle 3"/>
          <p:cNvSpPr>
            <a:spLocks noGrp="1" noChangeArrowheads="1"/>
          </p:cNvSpPr>
          <p:nvPr>
            <p:ph type="body" idx="1"/>
          </p:nvPr>
        </p:nvSpPr>
        <p:spPr>
          <a:xfrm>
            <a:off x="467544" y="1484784"/>
            <a:ext cx="8229600" cy="4525963"/>
          </a:xfrm>
        </p:spPr>
        <p:txBody>
          <a:bodyPr/>
          <a:lstStyle/>
          <a:p>
            <a:pPr>
              <a:buFont typeface="Wingdings" pitchFamily="2" charset="2"/>
              <a:buChar char="Ø"/>
            </a:pPr>
            <a:r>
              <a:rPr lang="en-ZA" sz="1800" dirty="0" smtClean="0">
                <a:solidFill>
                  <a:srgbClr val="150C8E"/>
                </a:solidFill>
              </a:rPr>
              <a:t>Overlooks valleys cut down into the Granite with material deposited nearly a thousand </a:t>
            </a:r>
            <a:r>
              <a:rPr lang="en-ZA" sz="1800" dirty="0" err="1" smtClean="0">
                <a:solidFill>
                  <a:srgbClr val="150C8E"/>
                </a:solidFill>
              </a:rPr>
              <a:t>kilometers</a:t>
            </a:r>
            <a:r>
              <a:rPr lang="en-ZA" sz="1800" dirty="0" smtClean="0">
                <a:solidFill>
                  <a:srgbClr val="150C8E"/>
                </a:solidFill>
              </a:rPr>
              <a:t> away</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Cliff face with massive boulders wrenched out</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Top of hill rough free standing rocks</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Graphic summary of this presentation</a:t>
            </a:r>
          </a:p>
          <a:p>
            <a:pPr>
              <a:buFont typeface="Wingdings" pitchFamily="2" charset="2"/>
              <a:buChar char="Ø"/>
            </a:pPr>
            <a:endParaRPr lang="en-ZA" sz="1800" dirty="0" smtClean="0">
              <a:solidFill>
                <a:srgbClr val="150C8E"/>
              </a:solidFill>
            </a:endParaRPr>
          </a:p>
          <a:p>
            <a:pPr>
              <a:buNone/>
            </a:pPr>
            <a:endParaRPr lang="en-ZA" sz="1800" dirty="0" smtClean="0">
              <a:solidFill>
                <a:srgbClr val="150C8E"/>
              </a:solidFill>
            </a:endParaRPr>
          </a:p>
          <a:p>
            <a:pPr>
              <a:buNone/>
            </a:pPr>
            <a:endParaRPr lang="en-ZA" sz="1800" dirty="0" smtClean="0">
              <a:solidFill>
                <a:srgbClr val="150C8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2000"/>
                                        <p:tgtEl>
                                          <p:spTgt spid="1843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2000"/>
                                        <p:tgtEl>
                                          <p:spTgt spid="41987">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2000"/>
                                        <p:tgtEl>
                                          <p:spTgt spid="41987">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Effect transition="in" filter="fade">
                                      <p:cBhvr>
                                        <p:cTn id="19" dur="2000"/>
                                        <p:tgtEl>
                                          <p:spTgt spid="41987">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41987">
                                            <p:txEl>
                                              <p:pRg st="6" end="6"/>
                                            </p:txEl>
                                          </p:spTgt>
                                        </p:tgtEl>
                                        <p:attrNameLst>
                                          <p:attrName>style.visibility</p:attrName>
                                        </p:attrNameLst>
                                      </p:cBhvr>
                                      <p:to>
                                        <p:strVal val="visible"/>
                                      </p:to>
                                    </p:set>
                                    <p:animEffect transition="in" filter="fade">
                                      <p:cBhvr>
                                        <p:cTn id="23" dur="2000"/>
                                        <p:tgtEl>
                                          <p:spTgt spid="419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Be critical</a:t>
            </a:r>
            <a:br>
              <a:rPr lang="en-ZA" sz="2400" b="1" dirty="0" smtClean="0">
                <a:solidFill>
                  <a:srgbClr val="002060"/>
                </a:solidFill>
              </a:rPr>
            </a:br>
            <a:r>
              <a:rPr lang="en-ZA" sz="2400" b="1" dirty="0" smtClean="0">
                <a:solidFill>
                  <a:srgbClr val="002060"/>
                </a:solidFill>
              </a:rPr>
              <a:t>Take time to digest what I present</a:t>
            </a:r>
          </a:p>
        </p:txBody>
      </p:sp>
      <p:sp>
        <p:nvSpPr>
          <p:cNvPr id="41987" name="Rectangle 3"/>
          <p:cNvSpPr>
            <a:spLocks noGrp="1" noChangeArrowheads="1"/>
          </p:cNvSpPr>
          <p:nvPr>
            <p:ph type="body" idx="1"/>
          </p:nvPr>
        </p:nvSpPr>
        <p:spPr>
          <a:xfrm>
            <a:off x="457200" y="1484785"/>
            <a:ext cx="8229600" cy="5184576"/>
          </a:xfrm>
        </p:spPr>
        <p:txBody>
          <a:bodyPr>
            <a:normAutofit/>
          </a:bodyPr>
          <a:lstStyle/>
          <a:p>
            <a:pPr>
              <a:buFont typeface="Wingdings" pitchFamily="2" charset="2"/>
              <a:buChar char="Ø"/>
            </a:pPr>
            <a:r>
              <a:rPr lang="en-ZA" sz="1800" dirty="0" smtClean="0">
                <a:solidFill>
                  <a:srgbClr val="150C8E"/>
                </a:solidFill>
              </a:rPr>
              <a:t>What follows is highly controversial</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Turns widely held theories on their head</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Requires a major rethink if you accept what is presented</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Do NOT take snap decisions for or against</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Weigh up the evidence and make a considered decision</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Look around as you travel and see whether what is proposed here explains the topography and geology elsewhere in the world</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I am confident that the interpretation postulated here is valid, valuable and an accurate interpretation of key elements of terrain formation and, by extension, history</a:t>
            </a:r>
            <a:endParaRPr lang="en-ZA" sz="1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2000"/>
                                        <p:tgtEl>
                                          <p:spTgt spid="4198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animEffect transition="in" filter="fade">
                                      <p:cBhvr>
                                        <p:cTn id="11" dur="2000"/>
                                        <p:tgtEl>
                                          <p:spTgt spid="41987">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animEffect transition="in" filter="fade">
                                      <p:cBhvr>
                                        <p:cTn id="15" dur="2000"/>
                                        <p:tgtEl>
                                          <p:spTgt spid="41987">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1987">
                                            <p:txEl>
                                              <p:pRg st="6" end="6"/>
                                            </p:txEl>
                                          </p:spTgt>
                                        </p:tgtEl>
                                        <p:attrNameLst>
                                          <p:attrName>style.visibility</p:attrName>
                                        </p:attrNameLst>
                                      </p:cBhvr>
                                      <p:to>
                                        <p:strVal val="visible"/>
                                      </p:to>
                                    </p:set>
                                    <p:animEffect transition="in" filter="fade">
                                      <p:cBhvr>
                                        <p:cTn id="19" dur="2000"/>
                                        <p:tgtEl>
                                          <p:spTgt spid="41987">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41987">
                                            <p:txEl>
                                              <p:pRg st="8" end="8"/>
                                            </p:txEl>
                                          </p:spTgt>
                                        </p:tgtEl>
                                        <p:attrNameLst>
                                          <p:attrName>style.visibility</p:attrName>
                                        </p:attrNameLst>
                                      </p:cBhvr>
                                      <p:to>
                                        <p:strVal val="visible"/>
                                      </p:to>
                                    </p:set>
                                    <p:animEffect transition="in" filter="fade">
                                      <p:cBhvr>
                                        <p:cTn id="23" dur="2000"/>
                                        <p:tgtEl>
                                          <p:spTgt spid="41987">
                                            <p:txEl>
                                              <p:pRg st="8" end="8"/>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41987">
                                            <p:txEl>
                                              <p:pRg st="10" end="10"/>
                                            </p:txEl>
                                          </p:spTgt>
                                        </p:tgtEl>
                                        <p:attrNameLst>
                                          <p:attrName>style.visibility</p:attrName>
                                        </p:attrNameLst>
                                      </p:cBhvr>
                                      <p:to>
                                        <p:strVal val="visible"/>
                                      </p:to>
                                    </p:set>
                                    <p:animEffect transition="in" filter="fade">
                                      <p:cBhvr>
                                        <p:cTn id="27" dur="2000"/>
                                        <p:tgtEl>
                                          <p:spTgt spid="41987">
                                            <p:txEl>
                                              <p:pRg st="10" end="10"/>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41987">
                                            <p:txEl>
                                              <p:pRg st="12" end="12"/>
                                            </p:txEl>
                                          </p:spTgt>
                                        </p:tgtEl>
                                        <p:attrNameLst>
                                          <p:attrName>style.visibility</p:attrName>
                                        </p:attrNameLst>
                                      </p:cBhvr>
                                      <p:to>
                                        <p:strVal val="visible"/>
                                      </p:to>
                                    </p:set>
                                    <p:animEffect transition="in" filter="fade">
                                      <p:cBhvr>
                                        <p:cTn id="31" dur="2000"/>
                                        <p:tgtEl>
                                          <p:spTgt spid="4198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struction Site cut.wav">
            <a:hlinkClick r:id="" action="ppaction://media"/>
          </p:cNvPr>
          <p:cNvPicPr>
            <a:picLocks noRot="1" noChangeAspect="1"/>
          </p:cNvPicPr>
          <p:nvPr>
            <a:wavAudioFile r:embed="rId1" name="Construction Site cut.wav"/>
          </p:nvPr>
        </p:nvPicPr>
        <p:blipFill>
          <a:blip r:embed="rId5" cstate="print"/>
          <a:stretch>
            <a:fillRect/>
          </a:stretch>
        </p:blipFill>
        <p:spPr>
          <a:xfrm>
            <a:off x="0" y="1695440"/>
            <a:ext cx="304800" cy="304800"/>
          </a:xfrm>
          <a:prstGeom prst="rect">
            <a:avLst/>
          </a:prstGeom>
        </p:spPr>
      </p:pic>
      <p:pic>
        <p:nvPicPr>
          <p:cNvPr id="10" name="iStock_000008636573Wav44100 Explosion Large.wav">
            <a:hlinkClick r:id="" action="ppaction://media"/>
          </p:cNvPr>
          <p:cNvPicPr>
            <a:picLocks noRot="1" noChangeAspect="1"/>
          </p:cNvPicPr>
          <p:nvPr>
            <a:wavAudioFile r:embed="rId2" name="iStock_000008636573Wav44100 Explosion Large.wav"/>
          </p:nvPr>
        </p:nvPicPr>
        <p:blipFill>
          <a:blip r:embed="rId6" cstate="print"/>
          <a:stretch>
            <a:fillRect/>
          </a:stretch>
        </p:blipFill>
        <p:spPr>
          <a:xfrm>
            <a:off x="142844" y="1766878"/>
            <a:ext cx="304800" cy="304800"/>
          </a:xfrm>
          <a:prstGeom prst="rect">
            <a:avLst/>
          </a:prstGeom>
        </p:spPr>
      </p:pic>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Catastrophic and dramatic change is fast NOT gradual</a:t>
            </a:r>
            <a:endParaRPr lang="en-ZA" sz="2400" b="1" dirty="0">
              <a:solidFill>
                <a:schemeClr val="tx2"/>
              </a:solidFill>
              <a:latin typeface="Verdana" pitchFamily="34" charset="0"/>
            </a:endParaRPr>
          </a:p>
        </p:txBody>
      </p:sp>
      <p:sp>
        <p:nvSpPr>
          <p:cNvPr id="13" name="Rectangle 12"/>
          <p:cNvSpPr/>
          <p:nvPr/>
        </p:nvSpPr>
        <p:spPr>
          <a:xfrm>
            <a:off x="0" y="1500174"/>
            <a:ext cx="1000132"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7" cstate="print"/>
          <a:srcRect/>
          <a:stretch>
            <a:fillRect/>
          </a:stretch>
        </p:blipFill>
        <p:spPr bwMode="auto">
          <a:xfrm>
            <a:off x="0" y="1370624"/>
            <a:ext cx="9144001" cy="5487376"/>
          </a:xfrm>
          <a:prstGeom prst="rect">
            <a:avLst/>
          </a:prstGeom>
          <a:noFill/>
          <a:ln w="9525">
            <a:noFill/>
            <a:miter lim="800000"/>
            <a:headEnd/>
            <a:tailEnd/>
          </a:ln>
        </p:spPr>
      </p:pic>
      <p:pic>
        <p:nvPicPr>
          <p:cNvPr id="11" name="Picture 2"/>
          <p:cNvPicPr>
            <a:picLocks noChangeAspect="1" noChangeArrowheads="1"/>
          </p:cNvPicPr>
          <p:nvPr/>
        </p:nvPicPr>
        <p:blipFill>
          <a:blip r:embed="rId8" cstate="print"/>
          <a:srcRect/>
          <a:stretch>
            <a:fillRect/>
          </a:stretch>
        </p:blipFill>
        <p:spPr bwMode="auto">
          <a:xfrm>
            <a:off x="1" y="1340768"/>
            <a:ext cx="9144000" cy="5517232"/>
          </a:xfrm>
          <a:prstGeom prst="rect">
            <a:avLst/>
          </a:prstGeom>
          <a:noFill/>
          <a:ln w="9525">
            <a:noFill/>
            <a:miter lim="800000"/>
            <a:headEnd/>
            <a:tailEnd/>
          </a:ln>
        </p:spPr>
      </p:pic>
      <p:pic>
        <p:nvPicPr>
          <p:cNvPr id="6147" name="Picture 3"/>
          <p:cNvPicPr>
            <a:picLocks noChangeAspect="1" noChangeArrowheads="1"/>
          </p:cNvPicPr>
          <p:nvPr/>
        </p:nvPicPr>
        <p:blipFill>
          <a:blip r:embed="rId9" cstate="print"/>
          <a:srcRect/>
          <a:stretch>
            <a:fillRect/>
          </a:stretch>
        </p:blipFill>
        <p:spPr bwMode="auto">
          <a:xfrm>
            <a:off x="0" y="1370639"/>
            <a:ext cx="9144000" cy="5487361"/>
          </a:xfrm>
          <a:prstGeom prst="rect">
            <a:avLst/>
          </a:prstGeom>
          <a:noFill/>
          <a:ln w="9525">
            <a:noFill/>
            <a:miter lim="800000"/>
            <a:headEnd/>
            <a:tailEnd/>
          </a:ln>
        </p:spPr>
      </p:pic>
      <p:pic>
        <p:nvPicPr>
          <p:cNvPr id="6148" name="Picture 4"/>
          <p:cNvPicPr>
            <a:picLocks noChangeAspect="1" noChangeArrowheads="1"/>
          </p:cNvPicPr>
          <p:nvPr/>
        </p:nvPicPr>
        <p:blipFill>
          <a:blip r:embed="rId10" cstate="print"/>
          <a:srcRect/>
          <a:stretch>
            <a:fillRect/>
          </a:stretch>
        </p:blipFill>
        <p:spPr bwMode="auto">
          <a:xfrm>
            <a:off x="1" y="1340769"/>
            <a:ext cx="9144000" cy="5517232"/>
          </a:xfrm>
          <a:prstGeom prst="rect">
            <a:avLst/>
          </a:prstGeom>
          <a:noFill/>
          <a:ln w="9525">
            <a:noFill/>
            <a:miter lim="800000"/>
            <a:headEnd/>
            <a:tailEnd/>
          </a:ln>
        </p:spPr>
      </p:pic>
      <p:pic>
        <p:nvPicPr>
          <p:cNvPr id="6149" name="Picture 5"/>
          <p:cNvPicPr>
            <a:picLocks noChangeAspect="1" noChangeArrowheads="1"/>
          </p:cNvPicPr>
          <p:nvPr/>
        </p:nvPicPr>
        <p:blipFill>
          <a:blip r:embed="rId11" cstate="print"/>
          <a:srcRect/>
          <a:stretch>
            <a:fillRect/>
          </a:stretch>
        </p:blipFill>
        <p:spPr bwMode="auto">
          <a:xfrm>
            <a:off x="0" y="1340769"/>
            <a:ext cx="9144000" cy="551723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 fill="hold"/>
                                        <p:tgtEl>
                                          <p:spTgt spid="10"/>
                                        </p:tgtEl>
                                      </p:cBhvr>
                                    </p:cmd>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6147"/>
                                        </p:tgtEl>
                                        <p:attrNameLst>
                                          <p:attrName>style.visibility</p:attrName>
                                        </p:attrNameLst>
                                      </p:cBhvr>
                                      <p:to>
                                        <p:strVal val="visible"/>
                                      </p:to>
                                    </p:set>
                                    <p:animEffect transition="in" filter="fade">
                                      <p:cBhvr>
                                        <p:cTn id="18" dur="2000"/>
                                        <p:tgtEl>
                                          <p:spTgt spid="6147"/>
                                        </p:tgtEl>
                                      </p:cBhvr>
                                    </p:animEffect>
                                  </p:childTnLst>
                                </p:cTn>
                              </p:par>
                            </p:childTnLst>
                          </p:cTn>
                        </p:par>
                        <p:par>
                          <p:cTn id="19" fill="hold">
                            <p:stCondLst>
                              <p:cond delay="6000"/>
                            </p:stCondLst>
                            <p:childTnLst>
                              <p:par>
                                <p:cTn id="20" presetID="10" presetClass="entr" presetSubtype="0" fill="hold" nodeType="after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fade">
                                      <p:cBhvr>
                                        <p:cTn id="22" dur="2000"/>
                                        <p:tgtEl>
                                          <p:spTgt spid="6148"/>
                                        </p:tgtEl>
                                      </p:cBhvr>
                                    </p:animEffect>
                                  </p:childTnLst>
                                </p:cTn>
                              </p:par>
                            </p:childTnLst>
                          </p:cTn>
                        </p:par>
                        <p:par>
                          <p:cTn id="23" fill="hold">
                            <p:stCondLst>
                              <p:cond delay="8000"/>
                            </p:stCondLst>
                            <p:childTnLst>
                              <p:par>
                                <p:cTn id="24" presetID="10" presetClass="entr" presetSubtype="0" fill="hold" nodeType="afterEffect">
                                  <p:stCondLst>
                                    <p:cond delay="0"/>
                                  </p:stCondLst>
                                  <p:childTnLst>
                                    <p:set>
                                      <p:cBhvr>
                                        <p:cTn id="25" dur="1" fill="hold">
                                          <p:stCondLst>
                                            <p:cond delay="0"/>
                                          </p:stCondLst>
                                        </p:cTn>
                                        <p:tgtEl>
                                          <p:spTgt spid="6149"/>
                                        </p:tgtEl>
                                        <p:attrNameLst>
                                          <p:attrName>style.visibility</p:attrName>
                                        </p:attrNameLst>
                                      </p:cBhvr>
                                      <p:to>
                                        <p:strVal val="visible"/>
                                      </p:to>
                                    </p:set>
                                    <p:animEffect transition="in" filter="fade">
                                      <p:cBhvr>
                                        <p:cTn id="26" dur="5000"/>
                                        <p:tgtEl>
                                          <p:spTgt spid="6149"/>
                                        </p:tgtEl>
                                      </p:cBhvr>
                                    </p:animEffect>
                                  </p:childTnLst>
                                </p:cTn>
                              </p:par>
                              <p:par>
                                <p:cTn id="27" presetID="1" presetClass="mediacall" presetSubtype="0" fill="hold" nodeType="withEffect">
                                  <p:stCondLst>
                                    <p:cond delay="1000"/>
                                  </p:stCondLst>
                                  <p:childTnLst>
                                    <p:cmd type="call" cmd="playFrom(0.0)">
                                      <p:cBhvr>
                                        <p:cTn id="28" dur="789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9" fill="hold" display="0">
                  <p:stCondLst>
                    <p:cond delay="indefinite"/>
                  </p:stCondLst>
                  <p:endCondLst>
                    <p:cond evt="onPrev" delay="0">
                      <p:tgtEl>
                        <p:sldTgt/>
                      </p:tgtEl>
                    </p:cond>
                    <p:cond evt="onStopAudio" delay="0">
                      <p:tgtEl>
                        <p:sldTgt/>
                      </p:tgtEl>
                    </p:cond>
                  </p:endCondLst>
                </p:cTn>
                <p:tgtEl>
                  <p:spTgt spid="10"/>
                </p:tgtEl>
              </p:cMediaNode>
            </p:audio>
            <p:audio>
              <p:cMediaNode>
                <p:cTn id="30"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Summing up </a:t>
            </a:r>
          </a:p>
        </p:txBody>
      </p:sp>
      <p:sp>
        <p:nvSpPr>
          <p:cNvPr id="41987" name="Rectangle 3"/>
          <p:cNvSpPr>
            <a:spLocks noGrp="1" noChangeArrowheads="1"/>
          </p:cNvSpPr>
          <p:nvPr>
            <p:ph type="body" idx="1"/>
          </p:nvPr>
        </p:nvSpPr>
        <p:spPr>
          <a:xfrm>
            <a:off x="457200" y="1484785"/>
            <a:ext cx="8229600" cy="5184576"/>
          </a:xfrm>
        </p:spPr>
        <p:txBody>
          <a:bodyPr>
            <a:normAutofit/>
          </a:bodyPr>
          <a:lstStyle/>
          <a:p>
            <a:pPr eaLnBrk="1" hangingPunct="1">
              <a:buFont typeface="Wingdings" pitchFamily="2" charset="2"/>
              <a:buChar char="Ø"/>
            </a:pPr>
            <a:r>
              <a:rPr lang="en-US" sz="1800" dirty="0" smtClean="0">
                <a:solidFill>
                  <a:srgbClr val="150C8E"/>
                </a:solidFill>
              </a:rPr>
              <a:t>Whatever theory you adopt must be absolutely reliable and withstand all reasonable criticism</a:t>
            </a:r>
          </a:p>
          <a:p>
            <a:pPr eaLnBrk="1" hangingPunct="1">
              <a:buFont typeface="Wingdings" pitchFamily="2" charset="2"/>
              <a:buChar char="Ø"/>
            </a:pPr>
            <a:endParaRPr lang="en-US" sz="1800" dirty="0" smtClean="0">
              <a:solidFill>
                <a:srgbClr val="150C8E"/>
              </a:solidFill>
            </a:endParaRPr>
          </a:p>
          <a:p>
            <a:pPr eaLnBrk="1" hangingPunct="1">
              <a:buFont typeface="Wingdings" pitchFamily="2" charset="2"/>
              <a:buChar char="Ø"/>
            </a:pPr>
            <a:r>
              <a:rPr lang="en-US" sz="1800" dirty="0" smtClean="0">
                <a:solidFill>
                  <a:srgbClr val="150C8E"/>
                </a:solidFill>
              </a:rPr>
              <a:t>It must be practical</a:t>
            </a:r>
          </a:p>
          <a:p>
            <a:pPr eaLnBrk="1" hangingPunct="1">
              <a:buFont typeface="Wingdings" pitchFamily="2" charset="2"/>
              <a:buChar char="Ø"/>
            </a:pPr>
            <a:endParaRPr lang="en-US" sz="1800" dirty="0" smtClean="0">
              <a:solidFill>
                <a:srgbClr val="150C8E"/>
              </a:solidFill>
            </a:endParaRPr>
          </a:p>
          <a:p>
            <a:pPr eaLnBrk="1" hangingPunct="1">
              <a:buFont typeface="Wingdings" pitchFamily="2" charset="2"/>
              <a:buChar char="Ø"/>
            </a:pPr>
            <a:r>
              <a:rPr lang="en-US" sz="1800" dirty="0" smtClean="0">
                <a:solidFill>
                  <a:srgbClr val="150C8E"/>
                </a:solidFill>
              </a:rPr>
              <a:t>It must be possible to validate it against any situation that you can personally identify</a:t>
            </a:r>
          </a:p>
          <a:p>
            <a:pPr eaLnBrk="1" hangingPunct="1">
              <a:buFont typeface="Wingdings" pitchFamily="2" charset="2"/>
              <a:buChar char="Ø"/>
            </a:pPr>
            <a:endParaRPr lang="en-US" sz="1800" dirty="0" smtClean="0">
              <a:solidFill>
                <a:srgbClr val="150C8E"/>
              </a:solidFill>
            </a:endParaRPr>
          </a:p>
          <a:p>
            <a:pPr eaLnBrk="1" hangingPunct="1">
              <a:buFont typeface="Wingdings" pitchFamily="2" charset="2"/>
              <a:buChar char="Ø"/>
            </a:pPr>
            <a:r>
              <a:rPr lang="en-US" sz="1800" dirty="0" smtClean="0">
                <a:solidFill>
                  <a:srgbClr val="150C8E"/>
                </a:solidFill>
              </a:rPr>
              <a:t>You should NOT abdicate you intellect in order to adopt it</a:t>
            </a:r>
          </a:p>
          <a:p>
            <a:pPr eaLnBrk="1" hangingPunct="1">
              <a:buFont typeface="Wingdings" pitchFamily="2" charset="2"/>
              <a:buChar char="Ø"/>
            </a:pPr>
            <a:endParaRPr lang="en-US" sz="1800" dirty="0" smtClean="0">
              <a:solidFill>
                <a:srgbClr val="150C8E"/>
              </a:solidFill>
            </a:endParaRPr>
          </a:p>
          <a:p>
            <a:pPr eaLnBrk="1" hangingPunct="1">
              <a:buFont typeface="Wingdings" pitchFamily="2" charset="2"/>
              <a:buChar char="Ø"/>
            </a:pPr>
            <a:r>
              <a:rPr lang="en-ZA" sz="1800" dirty="0" smtClean="0">
                <a:solidFill>
                  <a:srgbClr val="150C8E"/>
                </a:solidFill>
              </a:rPr>
              <a:t>“</a:t>
            </a:r>
            <a:r>
              <a:rPr lang="en-ZA" sz="1800" i="1" dirty="0" smtClean="0">
                <a:solidFill>
                  <a:srgbClr val="150C8E"/>
                </a:solidFill>
              </a:rPr>
              <a:t>I can name a hundred / thousand eminent ... (geologists / archaeologists / zoologists /... etc)  who will disagree with you</a:t>
            </a:r>
            <a:r>
              <a:rPr lang="en-ZA" sz="1800" dirty="0" smtClean="0">
                <a:solidFill>
                  <a:srgbClr val="150C8E"/>
                </a:solidFill>
              </a:rPr>
              <a:t>” is NOT a valid argument against what is presented here</a:t>
            </a:r>
            <a:endParaRPr lang="en-US" sz="1800" dirty="0" smtClean="0">
              <a:solidFill>
                <a:srgbClr val="150C8E"/>
              </a:solidFill>
            </a:endParaRPr>
          </a:p>
          <a:p>
            <a:pPr eaLnBrk="1" hangingPunct="1">
              <a:buFont typeface="Wingdings" pitchFamily="2" charset="2"/>
              <a:buChar char="Ø"/>
            </a:pPr>
            <a:endParaRPr lang="en-US" sz="1800" dirty="0" smtClean="0">
              <a:solidFill>
                <a:srgbClr val="150C8E"/>
              </a:solidFill>
            </a:endParaRPr>
          </a:p>
          <a:p>
            <a:pPr eaLnBrk="1" hangingPunct="1">
              <a:buFont typeface="Wingdings" pitchFamily="2" charset="2"/>
              <a:buChar char="Ø"/>
            </a:pPr>
            <a:r>
              <a:rPr lang="en-ZA" sz="1800" dirty="0" smtClean="0">
                <a:solidFill>
                  <a:srgbClr val="150C8E"/>
                </a:solidFill>
              </a:rPr>
              <a:t>This is “</a:t>
            </a:r>
            <a:r>
              <a:rPr lang="en-ZA" sz="1800" i="1" dirty="0" err="1" smtClean="0">
                <a:solidFill>
                  <a:srgbClr val="150C8E"/>
                </a:solidFill>
              </a:rPr>
              <a:t>waco</a:t>
            </a:r>
            <a:r>
              <a:rPr lang="en-ZA" sz="1800" dirty="0" smtClean="0">
                <a:solidFill>
                  <a:srgbClr val="150C8E"/>
                </a:solidFill>
              </a:rPr>
              <a:t>” is NOT a valid argument against what is presented here – do NOT allow yourself to be intimidated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2000"/>
                                        <p:tgtEl>
                                          <p:spTgt spid="4198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animEffect transition="in" filter="fade">
                                      <p:cBhvr>
                                        <p:cTn id="11" dur="2000"/>
                                        <p:tgtEl>
                                          <p:spTgt spid="41987">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animEffect transition="in" filter="fade">
                                      <p:cBhvr>
                                        <p:cTn id="15" dur="2000"/>
                                        <p:tgtEl>
                                          <p:spTgt spid="41987">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1987">
                                            <p:txEl>
                                              <p:pRg st="6" end="6"/>
                                            </p:txEl>
                                          </p:spTgt>
                                        </p:tgtEl>
                                        <p:attrNameLst>
                                          <p:attrName>style.visibility</p:attrName>
                                        </p:attrNameLst>
                                      </p:cBhvr>
                                      <p:to>
                                        <p:strVal val="visible"/>
                                      </p:to>
                                    </p:set>
                                    <p:animEffect transition="in" filter="fade">
                                      <p:cBhvr>
                                        <p:cTn id="19" dur="2000"/>
                                        <p:tgtEl>
                                          <p:spTgt spid="41987">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41987">
                                            <p:txEl>
                                              <p:pRg st="8" end="8"/>
                                            </p:txEl>
                                          </p:spTgt>
                                        </p:tgtEl>
                                        <p:attrNameLst>
                                          <p:attrName>style.visibility</p:attrName>
                                        </p:attrNameLst>
                                      </p:cBhvr>
                                      <p:to>
                                        <p:strVal val="visible"/>
                                      </p:to>
                                    </p:set>
                                    <p:animEffect transition="in" filter="fade">
                                      <p:cBhvr>
                                        <p:cTn id="23" dur="2000"/>
                                        <p:tgtEl>
                                          <p:spTgt spid="41987">
                                            <p:txEl>
                                              <p:pRg st="8" end="8"/>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41987">
                                            <p:txEl>
                                              <p:pRg st="10" end="10"/>
                                            </p:txEl>
                                          </p:spTgt>
                                        </p:tgtEl>
                                        <p:attrNameLst>
                                          <p:attrName>style.visibility</p:attrName>
                                        </p:attrNameLst>
                                      </p:cBhvr>
                                      <p:to>
                                        <p:strVal val="visible"/>
                                      </p:to>
                                    </p:set>
                                    <p:animEffect transition="in" filter="fade">
                                      <p:cBhvr>
                                        <p:cTn id="27" dur="2000"/>
                                        <p:tgtEl>
                                          <p:spTgt spid="4198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Coming next </a:t>
            </a:r>
          </a:p>
        </p:txBody>
      </p:sp>
      <p:sp>
        <p:nvSpPr>
          <p:cNvPr id="41987" name="Rectangle 3"/>
          <p:cNvSpPr>
            <a:spLocks noGrp="1" noChangeArrowheads="1"/>
          </p:cNvSpPr>
          <p:nvPr>
            <p:ph type="body" idx="1"/>
          </p:nvPr>
        </p:nvSpPr>
        <p:spPr>
          <a:xfrm>
            <a:off x="457200" y="1571613"/>
            <a:ext cx="8229600" cy="4857784"/>
          </a:xfrm>
        </p:spPr>
        <p:txBody>
          <a:bodyPr>
            <a:normAutofit fontScale="85000" lnSpcReduction="20000"/>
          </a:bodyPr>
          <a:lstStyle/>
          <a:p>
            <a:pPr eaLnBrk="1" hangingPunct="1">
              <a:buFont typeface="Wingdings" pitchFamily="2" charset="2"/>
              <a:buChar char="Ø"/>
            </a:pPr>
            <a:r>
              <a:rPr lang="en-US" sz="1800" dirty="0" smtClean="0">
                <a:solidFill>
                  <a:srgbClr val="150C8E"/>
                </a:solidFill>
              </a:rPr>
              <a:t>The geology of South African Gold Mines</a:t>
            </a:r>
          </a:p>
          <a:p>
            <a:pPr eaLnBrk="1" hangingPunct="1">
              <a:buFont typeface="Wingdings" pitchFamily="2" charset="2"/>
              <a:buChar char="Ø"/>
            </a:pPr>
            <a:endParaRPr lang="en-US" sz="1800" dirty="0" smtClean="0">
              <a:solidFill>
                <a:srgbClr val="150C8E"/>
              </a:solidFill>
            </a:endParaRPr>
          </a:p>
          <a:p>
            <a:pPr eaLnBrk="1" hangingPunct="1">
              <a:buFont typeface="Wingdings" pitchFamily="2" charset="2"/>
              <a:buChar char="Ø"/>
            </a:pPr>
            <a:r>
              <a:rPr lang="en-ZA" sz="1800" dirty="0" smtClean="0">
                <a:solidFill>
                  <a:srgbClr val="150C8E"/>
                </a:solidFill>
              </a:rPr>
              <a:t>Layered sedimentary metamorphosed rock all around the world</a:t>
            </a:r>
            <a:endParaRPr lang="en-US" sz="1800" dirty="0" smtClean="0">
              <a:solidFill>
                <a:srgbClr val="150C8E"/>
              </a:solidFill>
            </a:endParaRPr>
          </a:p>
          <a:p>
            <a:pPr eaLnBrk="1" hangingPunct="1">
              <a:buFont typeface="Wingdings" pitchFamily="2" charset="2"/>
              <a:buChar char="Ø"/>
            </a:pPr>
            <a:endParaRPr lang="en-US" sz="1800" dirty="0" smtClean="0">
              <a:solidFill>
                <a:srgbClr val="150C8E"/>
              </a:solidFill>
            </a:endParaRPr>
          </a:p>
          <a:p>
            <a:pPr eaLnBrk="1" hangingPunct="1">
              <a:buFont typeface="Wingdings" pitchFamily="2" charset="2"/>
              <a:buChar char="Ø"/>
            </a:pPr>
            <a:r>
              <a:rPr lang="en-ZA" sz="1800" dirty="0" smtClean="0">
                <a:solidFill>
                  <a:srgbClr val="150C8E"/>
                </a:solidFill>
              </a:rPr>
              <a:t>The Halfway House Granite Dome and other domes – massive intrusion</a:t>
            </a:r>
            <a:endParaRPr lang="en-US" sz="1800" dirty="0" smtClean="0">
              <a:solidFill>
                <a:srgbClr val="150C8E"/>
              </a:solidFill>
            </a:endParaRPr>
          </a:p>
          <a:p>
            <a:pPr eaLnBrk="1" hangingPunct="1">
              <a:buFont typeface="Wingdings" pitchFamily="2" charset="2"/>
              <a:buChar char="Ø"/>
            </a:pPr>
            <a:endParaRPr lang="en-US" sz="1800" dirty="0" smtClean="0">
              <a:solidFill>
                <a:srgbClr val="150C8E"/>
              </a:solidFill>
            </a:endParaRPr>
          </a:p>
          <a:p>
            <a:pPr eaLnBrk="1" hangingPunct="1">
              <a:buFont typeface="Wingdings" pitchFamily="2" charset="2"/>
              <a:buChar char="Ø"/>
            </a:pPr>
            <a:r>
              <a:rPr lang="en-ZA" sz="1800" dirty="0" smtClean="0">
                <a:solidFill>
                  <a:srgbClr val="150C8E"/>
                </a:solidFill>
              </a:rPr>
              <a:t>The African Erosion Surface – massive uniform cutting action</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Incised valley’s – massive erosive forces</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When did all this happen? – Really?</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Why are we here?  Signs of judgment?</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Where did the water come from?  And where did it go? – think outside the box</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Summing up, comprehensive evidence of a global flood</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End note – some other important information – </a:t>
            </a:r>
            <a:r>
              <a:rPr lang="en-ZA" sz="1800" b="1" u="sng" dirty="0" smtClean="0">
                <a:solidFill>
                  <a:srgbClr val="150C8E"/>
                </a:solidFill>
              </a:rPr>
              <a:t>Where will YOU spend eternity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2000"/>
                                        <p:tgtEl>
                                          <p:spTgt spid="4198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animEffect transition="in" filter="fade">
                                      <p:cBhvr>
                                        <p:cTn id="11" dur="2000"/>
                                        <p:tgtEl>
                                          <p:spTgt spid="41987">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animEffect transition="in" filter="fade">
                                      <p:cBhvr>
                                        <p:cTn id="15" dur="2000"/>
                                        <p:tgtEl>
                                          <p:spTgt spid="41987">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1987">
                                            <p:txEl>
                                              <p:pRg st="6" end="6"/>
                                            </p:txEl>
                                          </p:spTgt>
                                        </p:tgtEl>
                                        <p:attrNameLst>
                                          <p:attrName>style.visibility</p:attrName>
                                        </p:attrNameLst>
                                      </p:cBhvr>
                                      <p:to>
                                        <p:strVal val="visible"/>
                                      </p:to>
                                    </p:set>
                                    <p:animEffect transition="in" filter="fade">
                                      <p:cBhvr>
                                        <p:cTn id="19" dur="2000"/>
                                        <p:tgtEl>
                                          <p:spTgt spid="41987">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41987">
                                            <p:txEl>
                                              <p:pRg st="8" end="8"/>
                                            </p:txEl>
                                          </p:spTgt>
                                        </p:tgtEl>
                                        <p:attrNameLst>
                                          <p:attrName>style.visibility</p:attrName>
                                        </p:attrNameLst>
                                      </p:cBhvr>
                                      <p:to>
                                        <p:strVal val="visible"/>
                                      </p:to>
                                    </p:set>
                                    <p:animEffect transition="in" filter="fade">
                                      <p:cBhvr>
                                        <p:cTn id="23" dur="2000"/>
                                        <p:tgtEl>
                                          <p:spTgt spid="41987">
                                            <p:txEl>
                                              <p:pRg st="8" end="8"/>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41987">
                                            <p:txEl>
                                              <p:pRg st="10" end="10"/>
                                            </p:txEl>
                                          </p:spTgt>
                                        </p:tgtEl>
                                        <p:attrNameLst>
                                          <p:attrName>style.visibility</p:attrName>
                                        </p:attrNameLst>
                                      </p:cBhvr>
                                      <p:to>
                                        <p:strVal val="visible"/>
                                      </p:to>
                                    </p:set>
                                    <p:animEffect transition="in" filter="fade">
                                      <p:cBhvr>
                                        <p:cTn id="27" dur="2000"/>
                                        <p:tgtEl>
                                          <p:spTgt spid="41987">
                                            <p:txEl>
                                              <p:pRg st="10" end="10"/>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41987">
                                            <p:txEl>
                                              <p:pRg st="12" end="12"/>
                                            </p:txEl>
                                          </p:spTgt>
                                        </p:tgtEl>
                                        <p:attrNameLst>
                                          <p:attrName>style.visibility</p:attrName>
                                        </p:attrNameLst>
                                      </p:cBhvr>
                                      <p:to>
                                        <p:strVal val="visible"/>
                                      </p:to>
                                    </p:set>
                                    <p:animEffect transition="in" filter="fade">
                                      <p:cBhvr>
                                        <p:cTn id="31" dur="2000"/>
                                        <p:tgtEl>
                                          <p:spTgt spid="41987">
                                            <p:txEl>
                                              <p:pRg st="12" end="12"/>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41987">
                                            <p:txEl>
                                              <p:pRg st="14" end="14"/>
                                            </p:txEl>
                                          </p:spTgt>
                                        </p:tgtEl>
                                        <p:attrNameLst>
                                          <p:attrName>style.visibility</p:attrName>
                                        </p:attrNameLst>
                                      </p:cBhvr>
                                      <p:to>
                                        <p:strVal val="visible"/>
                                      </p:to>
                                    </p:set>
                                    <p:animEffect transition="in" filter="fade">
                                      <p:cBhvr>
                                        <p:cTn id="35" dur="2000"/>
                                        <p:tgtEl>
                                          <p:spTgt spid="41987">
                                            <p:txEl>
                                              <p:pRg st="14" end="14"/>
                                            </p:txEl>
                                          </p:spTgt>
                                        </p:tgtEl>
                                      </p:cBhvr>
                                    </p:animEffect>
                                  </p:childTnLst>
                                </p:cTn>
                              </p:par>
                            </p:childTnLst>
                          </p:cTn>
                        </p:par>
                        <p:par>
                          <p:cTn id="36" fill="hold">
                            <p:stCondLst>
                              <p:cond delay="16000"/>
                            </p:stCondLst>
                            <p:childTnLst>
                              <p:par>
                                <p:cTn id="37" presetID="10" presetClass="entr" presetSubtype="0" fill="hold" nodeType="afterEffect">
                                  <p:stCondLst>
                                    <p:cond delay="0"/>
                                  </p:stCondLst>
                                  <p:childTnLst>
                                    <p:set>
                                      <p:cBhvr>
                                        <p:cTn id="38" dur="1" fill="hold">
                                          <p:stCondLst>
                                            <p:cond delay="0"/>
                                          </p:stCondLst>
                                        </p:cTn>
                                        <p:tgtEl>
                                          <p:spTgt spid="41987">
                                            <p:txEl>
                                              <p:pRg st="16" end="16"/>
                                            </p:txEl>
                                          </p:spTgt>
                                        </p:tgtEl>
                                        <p:attrNameLst>
                                          <p:attrName>style.visibility</p:attrName>
                                        </p:attrNameLst>
                                      </p:cBhvr>
                                      <p:to>
                                        <p:strVal val="visible"/>
                                      </p:to>
                                    </p:set>
                                    <p:animEffect transition="in" filter="fade">
                                      <p:cBhvr>
                                        <p:cTn id="39" dur="2000"/>
                                        <p:tgtEl>
                                          <p:spTgt spid="41987">
                                            <p:txEl>
                                              <p:pRg st="16" end="16"/>
                                            </p:txEl>
                                          </p:spTgt>
                                        </p:tgtEl>
                                      </p:cBhvr>
                                    </p:animEffect>
                                  </p:childTnLst>
                                </p:cTn>
                              </p:par>
                            </p:childTnLst>
                          </p:cTn>
                        </p:par>
                        <p:par>
                          <p:cTn id="40" fill="hold">
                            <p:stCondLst>
                              <p:cond delay="18000"/>
                            </p:stCondLst>
                            <p:childTnLst>
                              <p:par>
                                <p:cTn id="41" presetID="10" presetClass="entr" presetSubtype="0" fill="hold" nodeType="afterEffect">
                                  <p:stCondLst>
                                    <p:cond delay="0"/>
                                  </p:stCondLst>
                                  <p:childTnLst>
                                    <p:set>
                                      <p:cBhvr>
                                        <p:cTn id="42" dur="1" fill="hold">
                                          <p:stCondLst>
                                            <p:cond delay="0"/>
                                          </p:stCondLst>
                                        </p:cTn>
                                        <p:tgtEl>
                                          <p:spTgt spid="41987">
                                            <p:txEl>
                                              <p:pRg st="18" end="18"/>
                                            </p:txEl>
                                          </p:spTgt>
                                        </p:tgtEl>
                                        <p:attrNameLst>
                                          <p:attrName>style.visibility</p:attrName>
                                        </p:attrNameLst>
                                      </p:cBhvr>
                                      <p:to>
                                        <p:strVal val="visible"/>
                                      </p:to>
                                    </p:set>
                                    <p:animEffect transition="in" filter="fade">
                                      <p:cBhvr>
                                        <p:cTn id="43" dur="2000"/>
                                        <p:tgtEl>
                                          <p:spTgt spid="41987">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idge over Lush Gorge iStock_000005395408Medium.jpg"/>
          <p:cNvPicPr>
            <a:picLocks noChangeAspect="1"/>
          </p:cNvPicPr>
          <p:nvPr/>
        </p:nvPicPr>
        <p:blipFill>
          <a:blip r:embed="rId3" cstate="print"/>
          <a:stretch>
            <a:fillRect/>
          </a:stretch>
        </p:blipFill>
        <p:spPr>
          <a:xfrm>
            <a:off x="0" y="1357298"/>
            <a:ext cx="9144000" cy="5500702"/>
          </a:xfrm>
          <a:prstGeom prst="rect">
            <a:avLst/>
          </a:prstGeom>
        </p:spPr>
      </p:pic>
      <p:sp>
        <p:nvSpPr>
          <p:cNvPr id="6" name="TextBox 5"/>
          <p:cNvSpPr txBox="1"/>
          <p:nvPr/>
        </p:nvSpPr>
        <p:spPr>
          <a:xfrm>
            <a:off x="357158" y="0"/>
            <a:ext cx="6786610" cy="1200329"/>
          </a:xfrm>
          <a:prstGeom prst="rect">
            <a:avLst/>
          </a:prstGeom>
          <a:noFill/>
        </p:spPr>
        <p:txBody>
          <a:bodyPr wrap="square" rtlCol="0">
            <a:spAutoFit/>
          </a:bodyPr>
          <a:lstStyle/>
          <a:p>
            <a:pPr lvl="0">
              <a:spcBef>
                <a:spcPct val="0"/>
              </a:spcBef>
              <a:defRPr/>
            </a:pPr>
            <a:r>
              <a:rPr lang="en-ZA" sz="2400" b="1" dirty="0" smtClean="0">
                <a:solidFill>
                  <a:srgbClr val="002060"/>
                </a:solidFill>
              </a:rPr>
              <a:t>Ensure that your theory of </a:t>
            </a:r>
            <a:r>
              <a:rPr lang="en-ZA" sz="2400" b="1" dirty="0" err="1" smtClean="0">
                <a:solidFill>
                  <a:srgbClr val="002060"/>
                </a:solidFill>
              </a:rPr>
              <a:t>topograhic</a:t>
            </a:r>
            <a:r>
              <a:rPr lang="en-ZA" sz="2400" b="1" dirty="0" smtClean="0">
                <a:solidFill>
                  <a:srgbClr val="002060"/>
                </a:solidFill>
              </a:rPr>
              <a:t> formation is like a bridge and will stand up and NOT fall down</a:t>
            </a:r>
            <a:endParaRPr lang="en-US" sz="24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dige Collapse 06 Cropped.jpg"/>
          <p:cNvPicPr>
            <a:picLocks noChangeAspect="1"/>
          </p:cNvPicPr>
          <p:nvPr/>
        </p:nvPicPr>
        <p:blipFill>
          <a:blip r:embed="rId3" cstate="print"/>
          <a:stretch>
            <a:fillRect/>
          </a:stretch>
        </p:blipFill>
        <p:spPr>
          <a:xfrm>
            <a:off x="0" y="1340768"/>
            <a:ext cx="9144000" cy="5517232"/>
          </a:xfrm>
          <a:prstGeom prst="rect">
            <a:avLst/>
          </a:prstGeom>
        </p:spPr>
      </p:pic>
      <p:sp>
        <p:nvSpPr>
          <p:cNvPr id="6" name="Title 1"/>
          <p:cNvSpPr txBox="1">
            <a:spLocks/>
          </p:cNvSpPr>
          <p:nvPr/>
        </p:nvSpPr>
        <p:spPr>
          <a:xfrm>
            <a:off x="357158" y="214290"/>
            <a:ext cx="6429420" cy="785817"/>
          </a:xfrm>
          <a:prstGeom prst="rect">
            <a:avLst/>
          </a:prstGeom>
        </p:spPr>
        <p:txBody>
          <a:bodyPr vert="horz" lIns="91440" tIns="45720" rIns="91440" bIns="45720" rtlCol="0" anchor="t" anchorCtr="0">
            <a:noAutofit/>
          </a:bodyPr>
          <a:lstStyle/>
          <a:p>
            <a:r>
              <a:rPr lang="en-ZA" sz="2400" b="1" dirty="0" smtClean="0">
                <a:solidFill>
                  <a:schemeClr val="tx2"/>
                </a:solidFill>
              </a:rPr>
              <a:t>Engineers do NOT design bridges to stand up  </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Stock_000009253299Wav44100.wav">
            <a:hlinkClick r:id="" action="ppaction://media"/>
          </p:cNvPr>
          <p:cNvPicPr>
            <a:picLocks noRot="1" noChangeAspect="1"/>
          </p:cNvPicPr>
          <p:nvPr>
            <a:audioFile r:link="rId1"/>
          </p:nvPr>
        </p:nvPicPr>
        <p:blipFill>
          <a:blip r:embed="rId5" cstate="print"/>
          <a:stretch>
            <a:fillRect/>
          </a:stretch>
        </p:blipFill>
        <p:spPr>
          <a:xfrm>
            <a:off x="8839200" y="6553200"/>
            <a:ext cx="304800" cy="304800"/>
          </a:xfrm>
          <a:prstGeom prst="rect">
            <a:avLst/>
          </a:prstGeom>
        </p:spPr>
      </p:pic>
      <p:sp>
        <p:nvSpPr>
          <p:cNvPr id="11" name="Rectangle 10"/>
          <p:cNvSpPr/>
          <p:nvPr/>
        </p:nvSpPr>
        <p:spPr>
          <a:xfrm>
            <a:off x="8643966" y="6429396"/>
            <a:ext cx="500034" cy="428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6" cstate="print"/>
          <a:srcRect/>
          <a:stretch>
            <a:fillRect/>
          </a:stretch>
        </p:blipFill>
        <p:spPr bwMode="auto">
          <a:xfrm>
            <a:off x="0" y="1988840"/>
            <a:ext cx="9153525" cy="3552825"/>
          </a:xfrm>
          <a:prstGeom prst="rect">
            <a:avLst/>
          </a:prstGeom>
          <a:noFill/>
          <a:ln w="9525">
            <a:noFill/>
            <a:miter lim="800000"/>
            <a:headEnd/>
            <a:tailEnd/>
          </a:ln>
        </p:spPr>
      </p:pic>
      <p:sp>
        <p:nvSpPr>
          <p:cNvPr id="20" name="Title 1"/>
          <p:cNvSpPr txBox="1">
            <a:spLocks/>
          </p:cNvSpPr>
          <p:nvPr/>
        </p:nvSpPr>
        <p:spPr>
          <a:xfrm>
            <a:off x="214282" y="692696"/>
            <a:ext cx="6429420" cy="785817"/>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mj-lt"/>
                <a:ea typeface="+mj-ea"/>
                <a:cs typeface="+mj-cs"/>
              </a:rPr>
              <a:t>What does it all mean?</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9" name="TextBox 8"/>
          <p:cNvSpPr txBox="1"/>
          <p:nvPr/>
        </p:nvSpPr>
        <p:spPr>
          <a:xfrm>
            <a:off x="2071670" y="2214554"/>
            <a:ext cx="4929222" cy="646331"/>
          </a:xfrm>
          <a:prstGeom prst="rect">
            <a:avLst/>
          </a:prstGeom>
          <a:noFill/>
        </p:spPr>
        <p:txBody>
          <a:bodyPr wrap="square" rtlCol="0">
            <a:spAutoFit/>
          </a:bodyPr>
          <a:lstStyle/>
          <a:p>
            <a:pPr algn="ctr"/>
            <a:r>
              <a:rPr lang="en-ZA" b="1" dirty="0" smtClean="0">
                <a:solidFill>
                  <a:srgbClr val="002060"/>
                </a:solidFill>
                <a:latin typeface="Verdana" pitchFamily="34" charset="0"/>
              </a:rPr>
              <a:t>Continued in part 2</a:t>
            </a:r>
          </a:p>
          <a:p>
            <a:pPr algn="ctr"/>
            <a:r>
              <a:rPr lang="en-ZA" b="1" dirty="0" smtClean="0">
                <a:solidFill>
                  <a:srgbClr val="002060"/>
                </a:solidFill>
                <a:latin typeface="Verdana" pitchFamily="34" charset="0"/>
              </a:rPr>
              <a:t>Gold Mines in South Africa</a:t>
            </a:r>
            <a:endParaRPr lang="en-US" b="1" dirty="0">
              <a:solidFill>
                <a:srgbClr val="002060"/>
              </a:solidFill>
              <a:latin typeface="Verdana" pitchFamily="34" charset="0"/>
            </a:endParaRPr>
          </a:p>
        </p:txBody>
      </p:sp>
      <p:sp>
        <p:nvSpPr>
          <p:cNvPr id="12" name="Title 1"/>
          <p:cNvSpPr txBox="1">
            <a:spLocks/>
          </p:cNvSpPr>
          <p:nvPr/>
        </p:nvSpPr>
        <p:spPr>
          <a:xfrm>
            <a:off x="214282" y="0"/>
            <a:ext cx="6429420" cy="1340768"/>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mj-lt"/>
                <a:ea typeface="+mj-ea"/>
                <a:cs typeface="+mj-cs"/>
              </a:rPr>
              <a:t>Turning history on its head</a:t>
            </a:r>
          </a:p>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mj-lt"/>
                <a:ea typeface="+mj-ea"/>
                <a:cs typeface="+mj-cs"/>
              </a:rPr>
              <a:t>Massive evidence of a global flood</a:t>
            </a:r>
            <a:br>
              <a:rPr kumimoji="0" lang="en-US" sz="2400" b="1" i="0" u="none" strike="noStrike" kern="1200" cap="none" spc="0" normalizeH="0" baseline="0" noProof="0" dirty="0" smtClean="0">
                <a:ln>
                  <a:noFill/>
                </a:ln>
                <a:solidFill>
                  <a:srgbClr val="002060"/>
                </a:solidFill>
                <a:effectLst/>
                <a:uLnTx/>
                <a:uFillTx/>
                <a:latin typeface="+mj-lt"/>
                <a:ea typeface="+mj-ea"/>
                <a:cs typeface="+mj-cs"/>
              </a:rPr>
            </a:b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pic>
        <p:nvPicPr>
          <p:cNvPr id="13" name="iStock_000009253299Wav44100 End of Presentation.mp3">
            <a:hlinkClick r:id="" action="ppaction://media"/>
          </p:cNvPr>
          <p:cNvPicPr>
            <a:picLocks noRot="1" noChangeAspect="1"/>
          </p:cNvPicPr>
          <p:nvPr>
            <a:audioFile r:link="rId2"/>
          </p:nvPr>
        </p:nvPicPr>
        <p:blipFill>
          <a:blip r:embed="rId7" cstate="print"/>
          <a:stretch>
            <a:fillRect/>
          </a:stretch>
        </p:blipFill>
        <p:spPr>
          <a:xfrm>
            <a:off x="8991600" y="6553200"/>
            <a:ext cx="304800" cy="304800"/>
          </a:xfrm>
          <a:prstGeom prst="rect">
            <a:avLst/>
          </a:prstGeom>
        </p:spPr>
      </p:pic>
      <p:sp>
        <p:nvSpPr>
          <p:cNvPr id="14" name="TextBox 13"/>
          <p:cNvSpPr txBox="1"/>
          <p:nvPr/>
        </p:nvSpPr>
        <p:spPr>
          <a:xfrm>
            <a:off x="0" y="6273225"/>
            <a:ext cx="9144000" cy="615553"/>
          </a:xfrm>
          <a:prstGeom prst="rect">
            <a:avLst/>
          </a:prstGeom>
          <a:noFill/>
        </p:spPr>
        <p:txBody>
          <a:bodyPr wrap="square" rtlCol="0">
            <a:spAutoFit/>
          </a:bodyPr>
          <a:lstStyle/>
          <a:p>
            <a:r>
              <a:rPr lang="en-ZA" b="1" dirty="0" smtClean="0">
                <a:solidFill>
                  <a:srgbClr val="002060"/>
                </a:solidFill>
                <a:latin typeface="Verdana" pitchFamily="34" charset="0"/>
              </a:rPr>
              <a:t>Contact me </a:t>
            </a:r>
            <a:r>
              <a:rPr lang="en-ZA" b="1" dirty="0" smtClean="0">
                <a:solidFill>
                  <a:srgbClr val="002060"/>
                </a:solidFill>
                <a:latin typeface="Verdana" pitchFamily="34" charset="0"/>
                <a:hlinkClick r:id="rId8"/>
              </a:rPr>
              <a:t>James@ETI-Ministries.org</a:t>
            </a:r>
            <a:r>
              <a:rPr lang="en-ZA" b="1" dirty="0" smtClean="0">
                <a:solidFill>
                  <a:srgbClr val="002060"/>
                </a:solidFill>
                <a:latin typeface="Verdana" pitchFamily="34" charset="0"/>
              </a:rPr>
              <a:t>  </a:t>
            </a:r>
            <a:r>
              <a:rPr lang="en-ZA" sz="1600" b="1" dirty="0" smtClean="0">
                <a:solidFill>
                  <a:srgbClr val="002060"/>
                </a:solidFill>
                <a:latin typeface="Verdana" pitchFamily="34" charset="0"/>
              </a:rPr>
              <a:t>Website </a:t>
            </a:r>
            <a:r>
              <a:rPr lang="en-ZA" sz="1600" b="1" dirty="0" smtClean="0">
                <a:solidFill>
                  <a:srgbClr val="002060"/>
                </a:solidFill>
                <a:latin typeface="Verdana" pitchFamily="34" charset="0"/>
                <a:hlinkClick r:id="rId9"/>
              </a:rPr>
              <a:t>www.ETI-Ministries.org</a:t>
            </a:r>
            <a:endParaRPr lang="en-ZA" sz="1600" b="1" dirty="0" smtClean="0">
              <a:solidFill>
                <a:srgbClr val="002060"/>
              </a:solidFill>
              <a:latin typeface="Verdana" pitchFamily="34" charset="0"/>
            </a:endParaRPr>
          </a:p>
          <a:p>
            <a:endParaRPr lang="en-US" sz="1600" b="1" dirty="0">
              <a:solidFill>
                <a:srgbClr val="002060"/>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
                                      <p:cBhvr>
                                        <p:cTn id="6" dur="20688" fill="hold"/>
                                        <p:tgtEl>
                                          <p:spTgt spid="13"/>
                                        </p:tgtEl>
                                      </p:cBhvr>
                                    </p:cmd>
                                  </p:childTnLst>
                                </p:cTn>
                              </p:par>
                            </p:childTnLst>
                          </p:cTn>
                        </p:par>
                        <p:par>
                          <p:cTn id="7" fill="hold">
                            <p:stCondLst>
                              <p:cond delay="20688"/>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par>
                          <p:cTn id="11" fill="hold">
                            <p:stCondLst>
                              <p:cond delay="22688"/>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childTnLst>
                                </p:cTn>
                              </p:par>
                            </p:childTnLst>
                          </p:cTn>
                        </p:par>
                        <p:par>
                          <p:cTn id="15" fill="hold">
                            <p:stCondLst>
                              <p:cond delay="24688"/>
                            </p:stCondLst>
                            <p:childTnLst>
                              <p:par>
                                <p:cTn id="16" presetID="10" presetClass="entr" presetSubtype="0" fill="hold" nodeType="after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2000"/>
                                        <p:tgtEl>
                                          <p:spTgt spid="12">
                                            <p:txEl>
                                              <p:pRg st="0" end="0"/>
                                            </p:txEl>
                                          </p:spTgt>
                                        </p:tgtEl>
                                      </p:cBhvr>
                                    </p:animEffect>
                                  </p:childTnLst>
                                </p:cTn>
                              </p:par>
                            </p:childTnLst>
                          </p:cTn>
                        </p:par>
                        <p:par>
                          <p:cTn id="19" fill="hold">
                            <p:stCondLst>
                              <p:cond delay="26688"/>
                            </p:stCondLst>
                            <p:childTnLst>
                              <p:par>
                                <p:cTn id="20" presetID="10" presetClass="entr" presetSubtype="0" fill="hold" nodeType="after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2000"/>
                                        <p:tgtEl>
                                          <p:spTgt spid="12">
                                            <p:txEl>
                                              <p:pRg st="1" end="1"/>
                                            </p:txEl>
                                          </p:spTgt>
                                        </p:tgtEl>
                                      </p:cBhvr>
                                    </p:animEffect>
                                  </p:childTnLst>
                                </p:cTn>
                              </p:par>
                            </p:childTnLst>
                          </p:cTn>
                        </p:par>
                        <p:par>
                          <p:cTn id="23" fill="hold">
                            <p:stCondLst>
                              <p:cond delay="28688"/>
                            </p:stCondLst>
                            <p:childTnLst>
                              <p:par>
                                <p:cTn id="24" presetID="10" presetClass="entr" presetSubtype="0" fill="hold" nodeType="after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2000"/>
                                        <p:tgtEl>
                                          <p:spTgt spid="20">
                                            <p:txEl>
                                              <p:pRg st="0" end="0"/>
                                            </p:txEl>
                                          </p:spTgt>
                                        </p:tgtEl>
                                      </p:cBhvr>
                                    </p:animEffect>
                                  </p:childTnLst>
                                </p:cTn>
                              </p:par>
                            </p:childTnLst>
                          </p:cTn>
                        </p:par>
                        <p:par>
                          <p:cTn id="27" fill="hold">
                            <p:stCondLst>
                              <p:cond delay="30688"/>
                            </p:stCondLst>
                            <p:childTnLst>
                              <p:par>
                                <p:cTn id="28" presetID="10" presetClass="exit" presetSubtype="0" fill="hold" grpId="0" nodeType="afterEffect">
                                  <p:stCondLst>
                                    <p:cond delay="0"/>
                                  </p:stCondLst>
                                  <p:childTnLst>
                                    <p:animEffect transition="out" filter="fade">
                                      <p:cBhvr>
                                        <p:cTn id="29" dur="2000"/>
                                        <p:tgtEl>
                                          <p:spTgt spid="21"/>
                                        </p:tgtEl>
                                      </p:cBhvr>
                                    </p:animEffect>
                                    <p:set>
                                      <p:cBhvr>
                                        <p:cTn id="30" dur="1" fill="hold">
                                          <p:stCondLst>
                                            <p:cond delay="1999"/>
                                          </p:stCondLst>
                                        </p:cTn>
                                        <p:tgtEl>
                                          <p:spTgt spid="21"/>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4" fill="hold" display="0">
                  <p:stCondLst>
                    <p:cond delay="indefinite"/>
                  </p:stCondLst>
                  <p:endCondLst>
                    <p:cond evt="onPrev" delay="0">
                      <p:tgtEl>
                        <p:sldTgt/>
                      </p:tgtEl>
                    </p:cond>
                    <p:cond evt="onStopAudio" delay="0">
                      <p:tgtEl>
                        <p:sldTgt/>
                      </p:tgtEl>
                    </p:cond>
                  </p:endCondLst>
                </p:cTn>
                <p:tgtEl>
                  <p:spTgt spid="7"/>
                </p:tgtEl>
              </p:cMediaNode>
            </p:audio>
            <p:audio>
              <p:cMediaNode showWhenStopped="0">
                <p:cTn id="35"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21" grpId="0" animBg="1"/>
      <p:bldP spid="9"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1340768"/>
            <a:ext cx="9144000" cy="5517232"/>
          </a:xfrm>
          <a:prstGeom prst="rect">
            <a:avLst/>
          </a:prstGeom>
        </p:spPr>
      </p:pic>
      <p:sp>
        <p:nvSpPr>
          <p:cNvPr id="4" name="Title 1"/>
          <p:cNvSpPr txBox="1">
            <a:spLocks/>
          </p:cNvSpPr>
          <p:nvPr/>
        </p:nvSpPr>
        <p:spPr>
          <a:xfrm>
            <a:off x="357158" y="214290"/>
            <a:ext cx="6429420" cy="785817"/>
          </a:xfrm>
          <a:prstGeom prst="rect">
            <a:avLst/>
          </a:prstGeom>
        </p:spPr>
        <p:txBody>
          <a:bodyPr vert="horz" lIns="91440" tIns="45720" rIns="91440" bIns="45720" rtlCol="0" anchor="t" anchorCtr="0">
            <a:noAutofit/>
          </a:bodyPr>
          <a:lstStyle/>
          <a:p>
            <a:r>
              <a:rPr lang="en-ZA" sz="2400" b="1" dirty="0" smtClean="0">
                <a:solidFill>
                  <a:schemeClr val="tx2"/>
                </a:solidFill>
              </a:rPr>
              <a:t>Engineers design bridges NOT to fall down</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ew York Skyline iStock_000003300022Medium.jpg"/>
          <p:cNvPicPr>
            <a:picLocks noChangeAspect="1"/>
          </p:cNvPicPr>
          <p:nvPr/>
        </p:nvPicPr>
        <p:blipFill>
          <a:blip r:embed="rId3" cstate="print"/>
          <a:stretch>
            <a:fillRect/>
          </a:stretch>
        </p:blipFill>
        <p:spPr>
          <a:xfrm>
            <a:off x="0" y="1433508"/>
            <a:ext cx="9144000" cy="5424492"/>
          </a:xfrm>
          <a:prstGeom prst="rect">
            <a:avLst/>
          </a:prstGeom>
        </p:spPr>
      </p:pic>
      <p:pic>
        <p:nvPicPr>
          <p:cNvPr id="10" name="Picture 9" descr="Blood -- iStock_000001889851Medium.jpg"/>
          <p:cNvPicPr>
            <a:picLocks noChangeAspect="1"/>
          </p:cNvPicPr>
          <p:nvPr/>
        </p:nvPicPr>
        <p:blipFill>
          <a:blip r:embed="rId4" cstate="print"/>
          <a:stretch>
            <a:fillRect/>
          </a:stretch>
        </p:blipFill>
        <p:spPr>
          <a:xfrm>
            <a:off x="0" y="1340768"/>
            <a:ext cx="9144000" cy="5517232"/>
          </a:xfrm>
          <a:prstGeom prst="rect">
            <a:avLst/>
          </a:prstGeom>
        </p:spPr>
      </p:pic>
      <p:pic>
        <p:nvPicPr>
          <p:cNvPr id="4" name="Picture 3" descr="Magician -- Rabbit out of a hat iStock_000006578072Small.jpg"/>
          <p:cNvPicPr>
            <a:picLocks noChangeAspect="1"/>
          </p:cNvPicPr>
          <p:nvPr/>
        </p:nvPicPr>
        <p:blipFill>
          <a:blip r:embed="rId5" cstate="print"/>
          <a:stretch>
            <a:fillRect/>
          </a:stretch>
        </p:blipFill>
        <p:spPr>
          <a:xfrm>
            <a:off x="2786050" y="1340768"/>
            <a:ext cx="4035234" cy="5517232"/>
          </a:xfrm>
          <a:prstGeom prst="rect">
            <a:avLst/>
          </a:prstGeom>
        </p:spPr>
      </p:pic>
      <p:sp>
        <p:nvSpPr>
          <p:cNvPr id="8" name="Title 1"/>
          <p:cNvSpPr txBox="1">
            <a:spLocks/>
          </p:cNvSpPr>
          <p:nvPr/>
        </p:nvSpPr>
        <p:spPr>
          <a:xfrm>
            <a:off x="357158" y="214290"/>
            <a:ext cx="6429420" cy="785817"/>
          </a:xfrm>
          <a:prstGeom prst="rect">
            <a:avLst/>
          </a:prstGeom>
        </p:spPr>
        <p:txBody>
          <a:bodyPr vert="horz" lIns="91440" tIns="45720" rIns="91440" bIns="4572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What is NOT an engineering approach?</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150C8E"/>
                </a:solidFill>
              </a:rPr>
              <a:t>What is strategy?</a:t>
            </a:r>
          </a:p>
        </p:txBody>
      </p:sp>
      <p:sp>
        <p:nvSpPr>
          <p:cNvPr id="40964"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40965" name="Straight Connector 6"/>
          <p:cNvCxnSpPr>
            <a:cxnSpLocks noChangeShapeType="1"/>
            <a:stCxn id="40964" idx="0"/>
            <a:endCxn id="40964" idx="2"/>
          </p:cNvCxnSpPr>
          <p:nvPr/>
        </p:nvCxnSpPr>
        <p:spPr bwMode="auto">
          <a:xfrm rot="16200000" flipH="1">
            <a:off x="3285331" y="3679032"/>
            <a:ext cx="3787775" cy="1588"/>
          </a:xfrm>
          <a:prstGeom prst="line">
            <a:avLst/>
          </a:prstGeom>
          <a:noFill/>
          <a:ln w="19050" algn="ctr">
            <a:solidFill>
              <a:schemeClr val="tx1"/>
            </a:solidFill>
            <a:round/>
            <a:headEnd/>
            <a:tailEnd/>
          </a:ln>
        </p:spPr>
      </p:cxnSp>
      <p:pic>
        <p:nvPicPr>
          <p:cNvPr id="40966" name="Picture 2"/>
          <p:cNvPicPr>
            <a:picLocks noChangeAspect="1" noChangeArrowheads="1"/>
          </p:cNvPicPr>
          <p:nvPr/>
        </p:nvPicPr>
        <p:blipFill>
          <a:blip r:embed="rId3" cstate="print"/>
          <a:srcRect/>
          <a:stretch>
            <a:fillRect/>
          </a:stretch>
        </p:blipFill>
        <p:spPr bwMode="auto">
          <a:xfrm>
            <a:off x="5175448" y="1787649"/>
            <a:ext cx="3429000" cy="1857375"/>
          </a:xfrm>
          <a:prstGeom prst="rect">
            <a:avLst/>
          </a:prstGeom>
          <a:noFill/>
          <a:ln w="9525">
            <a:noFill/>
            <a:miter lim="800000"/>
            <a:headEnd/>
            <a:tailEnd/>
          </a:ln>
        </p:spPr>
      </p:pic>
      <p:cxnSp>
        <p:nvCxnSpPr>
          <p:cNvPr id="40967" name="Straight Connector 8"/>
          <p:cNvCxnSpPr>
            <a:cxnSpLocks noChangeShapeType="1"/>
            <a:stCxn id="40964" idx="1"/>
            <a:endCxn id="40964"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40968" name="TextBox 10"/>
          <p:cNvSpPr txBox="1">
            <a:spLocks noChangeArrowheads="1"/>
          </p:cNvSpPr>
          <p:nvPr/>
        </p:nvSpPr>
        <p:spPr bwMode="auto">
          <a:xfrm>
            <a:off x="6858000" y="1785938"/>
            <a:ext cx="1643063" cy="369887"/>
          </a:xfrm>
          <a:prstGeom prst="rect">
            <a:avLst/>
          </a:prstGeom>
          <a:noFill/>
          <a:ln w="9525">
            <a:noFill/>
            <a:miter lim="800000"/>
            <a:headEnd/>
            <a:tailEnd/>
          </a:ln>
        </p:spPr>
        <p:txBody>
          <a:bodyPr>
            <a:spAutoFit/>
          </a:bodyPr>
          <a:lstStyle/>
          <a:p>
            <a:pPr algn="r"/>
            <a:r>
              <a:rPr lang="en-US"/>
              <a:t>Thrive</a:t>
            </a:r>
          </a:p>
        </p:txBody>
      </p:sp>
      <p:sp>
        <p:nvSpPr>
          <p:cNvPr id="40969"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pic>
        <p:nvPicPr>
          <p:cNvPr id="40970" name="Picture 3"/>
          <p:cNvPicPr>
            <a:picLocks noChangeAspect="1" noChangeArrowheads="1"/>
          </p:cNvPicPr>
          <p:nvPr/>
        </p:nvPicPr>
        <p:blipFill>
          <a:blip r:embed="rId4" cstate="print"/>
          <a:srcRect/>
          <a:stretch>
            <a:fillRect/>
          </a:stretch>
        </p:blipFill>
        <p:spPr bwMode="auto">
          <a:xfrm>
            <a:off x="5220072" y="3717032"/>
            <a:ext cx="3429000" cy="1857375"/>
          </a:xfrm>
          <a:prstGeom prst="rect">
            <a:avLst/>
          </a:prstGeom>
          <a:noFill/>
          <a:ln w="9525">
            <a:noFill/>
            <a:miter lim="800000"/>
            <a:headEnd/>
            <a:tailEnd/>
          </a:ln>
        </p:spPr>
      </p:pic>
      <p:sp>
        <p:nvSpPr>
          <p:cNvPr id="40971"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dirty="0"/>
              <a:t>Tactics – Doing things right </a:t>
            </a:r>
            <a:r>
              <a:rPr lang="en-US" dirty="0">
                <a:sym typeface="Wingdings" pitchFamily="2" charset="2"/>
              </a:rPr>
              <a:t></a:t>
            </a:r>
            <a:endParaRPr lang="en-US" dirty="0"/>
          </a:p>
        </p:txBody>
      </p:sp>
      <p:sp>
        <p:nvSpPr>
          <p:cNvPr id="40972" name="TextBox 18"/>
          <p:cNvSpPr txBox="1">
            <a:spLocks noChangeArrowheads="1"/>
          </p:cNvSpPr>
          <p:nvPr/>
        </p:nvSpPr>
        <p:spPr bwMode="auto">
          <a:xfrm>
            <a:off x="7215188" y="5214938"/>
            <a:ext cx="1285875" cy="369887"/>
          </a:xfrm>
          <a:prstGeom prst="rect">
            <a:avLst/>
          </a:prstGeom>
          <a:noFill/>
          <a:ln w="9525">
            <a:noFill/>
            <a:miter lim="800000"/>
            <a:headEnd/>
            <a:tailEnd/>
          </a:ln>
        </p:spPr>
        <p:txBody>
          <a:bodyPr>
            <a:spAutoFit/>
          </a:bodyPr>
          <a:lstStyle/>
          <a:p>
            <a:pPr algn="r"/>
            <a:r>
              <a:rPr lang="en-US" dirty="0">
                <a:solidFill>
                  <a:schemeClr val="bg1"/>
                </a:solidFill>
              </a:rPr>
              <a:t>Survive</a:t>
            </a:r>
          </a:p>
        </p:txBody>
      </p:sp>
      <p:pic>
        <p:nvPicPr>
          <p:cNvPr id="40973" name="Picture 2"/>
          <p:cNvPicPr>
            <a:picLocks noChangeAspect="1" noChangeArrowheads="1"/>
          </p:cNvPicPr>
          <p:nvPr/>
        </p:nvPicPr>
        <p:blipFill>
          <a:blip r:embed="rId5" cstate="print"/>
          <a:srcRect/>
          <a:stretch>
            <a:fillRect/>
          </a:stretch>
        </p:blipFill>
        <p:spPr bwMode="auto">
          <a:xfrm>
            <a:off x="1719064" y="3645024"/>
            <a:ext cx="3429000" cy="1919288"/>
          </a:xfrm>
          <a:prstGeom prst="rect">
            <a:avLst/>
          </a:prstGeom>
          <a:noFill/>
          <a:ln w="9525">
            <a:noFill/>
            <a:miter lim="800000"/>
            <a:headEnd/>
            <a:tailEnd/>
          </a:ln>
        </p:spPr>
      </p:pic>
      <p:sp>
        <p:nvSpPr>
          <p:cNvPr id="40974" name="TextBox 13"/>
          <p:cNvSpPr txBox="1">
            <a:spLocks noChangeArrowheads="1"/>
          </p:cNvSpPr>
          <p:nvPr/>
        </p:nvSpPr>
        <p:spPr bwMode="auto">
          <a:xfrm>
            <a:off x="1714500" y="5202238"/>
            <a:ext cx="1714500" cy="369887"/>
          </a:xfrm>
          <a:prstGeom prst="rect">
            <a:avLst/>
          </a:prstGeom>
          <a:noFill/>
          <a:ln w="9525">
            <a:noFill/>
            <a:miter lim="800000"/>
            <a:headEnd/>
            <a:tailEnd/>
          </a:ln>
        </p:spPr>
        <p:txBody>
          <a:bodyPr>
            <a:spAutoFit/>
          </a:bodyPr>
          <a:lstStyle/>
          <a:p>
            <a:r>
              <a:rPr lang="en-US">
                <a:solidFill>
                  <a:schemeClr val="bg1"/>
                </a:solidFill>
              </a:rPr>
              <a:t>Die slowly</a:t>
            </a:r>
          </a:p>
        </p:txBody>
      </p:sp>
      <p:pic>
        <p:nvPicPr>
          <p:cNvPr id="40975" name="Picture 3"/>
          <p:cNvPicPr>
            <a:picLocks noChangeAspect="1" noChangeArrowheads="1"/>
          </p:cNvPicPr>
          <p:nvPr/>
        </p:nvPicPr>
        <p:blipFill>
          <a:blip r:embed="rId6" cstate="print"/>
          <a:srcRect/>
          <a:stretch>
            <a:fillRect/>
          </a:stretch>
        </p:blipFill>
        <p:spPr bwMode="auto">
          <a:xfrm>
            <a:off x="1719064" y="1772816"/>
            <a:ext cx="3429000" cy="1857375"/>
          </a:xfrm>
          <a:prstGeom prst="rect">
            <a:avLst/>
          </a:prstGeom>
          <a:noFill/>
          <a:ln w="9525">
            <a:noFill/>
            <a:miter lim="800000"/>
            <a:headEnd/>
            <a:tailEnd/>
          </a:ln>
        </p:spPr>
      </p:pic>
      <p:sp>
        <p:nvSpPr>
          <p:cNvPr id="40976" name="TextBox 15"/>
          <p:cNvSpPr txBox="1">
            <a:spLocks noChangeArrowheads="1"/>
          </p:cNvSpPr>
          <p:nvPr/>
        </p:nvSpPr>
        <p:spPr bwMode="auto">
          <a:xfrm>
            <a:off x="1857375" y="1857375"/>
            <a:ext cx="1285875" cy="369888"/>
          </a:xfrm>
          <a:prstGeom prst="rect">
            <a:avLst/>
          </a:prstGeom>
          <a:noFill/>
          <a:ln w="9525">
            <a:noFill/>
            <a:miter lim="800000"/>
            <a:headEnd/>
            <a:tailEnd/>
          </a:ln>
        </p:spPr>
        <p:txBody>
          <a:bodyPr>
            <a:spAutoFit/>
          </a:bodyPr>
          <a:lstStyle/>
          <a:p>
            <a:r>
              <a:rPr lang="en-US">
                <a:solidFill>
                  <a:schemeClr val="bg1"/>
                </a:solidFill>
              </a:rPr>
              <a:t>Die fast</a:t>
            </a:r>
          </a:p>
        </p:txBody>
      </p:sp>
      <p:sp>
        <p:nvSpPr>
          <p:cNvPr id="17" name="TextBox 16"/>
          <p:cNvSpPr txBox="1"/>
          <p:nvPr/>
        </p:nvSpPr>
        <p:spPr>
          <a:xfrm>
            <a:off x="1691680" y="6453336"/>
            <a:ext cx="4680520" cy="276999"/>
          </a:xfrm>
          <a:prstGeom prst="rect">
            <a:avLst/>
          </a:prstGeom>
          <a:noFill/>
        </p:spPr>
        <p:txBody>
          <a:bodyPr wrap="square" rtlCol="0">
            <a:spAutoFit/>
          </a:bodyPr>
          <a:lstStyle/>
          <a:p>
            <a:r>
              <a:rPr lang="en-ZA" sz="1200" b="1" dirty="0" smtClean="0"/>
              <a:t>Professor Malcolm McDonald</a:t>
            </a:r>
            <a:endParaRPr lang="en-US" sz="1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0969"/>
                                        </p:tgtEl>
                                        <p:attrNameLst>
                                          <p:attrName>style.visibility</p:attrName>
                                        </p:attrNameLst>
                                      </p:cBhvr>
                                      <p:to>
                                        <p:strVal val="visible"/>
                                      </p:to>
                                    </p:set>
                                    <p:animEffect transition="in" filter="fade">
                                      <p:cBhvr>
                                        <p:cTn id="11" dur="2000"/>
                                        <p:tgtEl>
                                          <p:spTgt spid="40969"/>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0971"/>
                                        </p:tgtEl>
                                        <p:attrNameLst>
                                          <p:attrName>style.visibility</p:attrName>
                                        </p:attrNameLst>
                                      </p:cBhvr>
                                      <p:to>
                                        <p:strVal val="visible"/>
                                      </p:to>
                                    </p:set>
                                    <p:animEffect transition="in" filter="fade">
                                      <p:cBhvr>
                                        <p:cTn id="15" dur="2000"/>
                                        <p:tgtEl>
                                          <p:spTgt spid="40971"/>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40964"/>
                                        </p:tgtEl>
                                        <p:attrNameLst>
                                          <p:attrName>style.visibility</p:attrName>
                                        </p:attrNameLst>
                                      </p:cBhvr>
                                      <p:to>
                                        <p:strVal val="visible"/>
                                      </p:to>
                                    </p:set>
                                    <p:animEffect transition="in" filter="fade">
                                      <p:cBhvr>
                                        <p:cTn id="19" dur="2000"/>
                                        <p:tgtEl>
                                          <p:spTgt spid="40964"/>
                                        </p:tgtEl>
                                      </p:cBhvr>
                                    </p:animEffect>
                                  </p:childTnLst>
                                </p:cTn>
                              </p:par>
                              <p:par>
                                <p:cTn id="20" presetID="10" presetClass="entr" presetSubtype="0" fill="hold" nodeType="withEffect">
                                  <p:stCondLst>
                                    <p:cond delay="0"/>
                                  </p:stCondLst>
                                  <p:childTnLst>
                                    <p:set>
                                      <p:cBhvr>
                                        <p:cTn id="21" dur="1" fill="hold">
                                          <p:stCondLst>
                                            <p:cond delay="0"/>
                                          </p:stCondLst>
                                        </p:cTn>
                                        <p:tgtEl>
                                          <p:spTgt spid="40965"/>
                                        </p:tgtEl>
                                        <p:attrNameLst>
                                          <p:attrName>style.visibility</p:attrName>
                                        </p:attrNameLst>
                                      </p:cBhvr>
                                      <p:to>
                                        <p:strVal val="visible"/>
                                      </p:to>
                                    </p:set>
                                    <p:animEffect transition="in" filter="fade">
                                      <p:cBhvr>
                                        <p:cTn id="22" dur="2000"/>
                                        <p:tgtEl>
                                          <p:spTgt spid="40965"/>
                                        </p:tgtEl>
                                      </p:cBhvr>
                                    </p:animEffect>
                                  </p:childTnLst>
                                </p:cTn>
                              </p:par>
                              <p:par>
                                <p:cTn id="23" presetID="10" presetClass="entr" presetSubtype="0" fill="hold" nodeType="withEffect">
                                  <p:stCondLst>
                                    <p:cond delay="0"/>
                                  </p:stCondLst>
                                  <p:childTnLst>
                                    <p:set>
                                      <p:cBhvr>
                                        <p:cTn id="24" dur="1" fill="hold">
                                          <p:stCondLst>
                                            <p:cond delay="0"/>
                                          </p:stCondLst>
                                        </p:cTn>
                                        <p:tgtEl>
                                          <p:spTgt spid="40967"/>
                                        </p:tgtEl>
                                        <p:attrNameLst>
                                          <p:attrName>style.visibility</p:attrName>
                                        </p:attrNameLst>
                                      </p:cBhvr>
                                      <p:to>
                                        <p:strVal val="visible"/>
                                      </p:to>
                                    </p:set>
                                    <p:animEffect transition="in" filter="fade">
                                      <p:cBhvr>
                                        <p:cTn id="25" dur="2000"/>
                                        <p:tgtEl>
                                          <p:spTgt spid="40967"/>
                                        </p:tgtEl>
                                      </p:cBhvr>
                                    </p:animEffect>
                                  </p:childTnLst>
                                </p:cTn>
                              </p:par>
                            </p:childTnLst>
                          </p:cTn>
                        </p:par>
                        <p:par>
                          <p:cTn id="26" fill="hold">
                            <p:stCondLst>
                              <p:cond delay="8000"/>
                            </p:stCondLst>
                            <p:childTnLst>
                              <p:par>
                                <p:cTn id="27" presetID="10" presetClass="entr" presetSubtype="0" fill="hold" nodeType="afterEffect">
                                  <p:stCondLst>
                                    <p:cond delay="0"/>
                                  </p:stCondLst>
                                  <p:childTnLst>
                                    <p:set>
                                      <p:cBhvr>
                                        <p:cTn id="28" dur="1" fill="hold">
                                          <p:stCondLst>
                                            <p:cond delay="0"/>
                                          </p:stCondLst>
                                        </p:cTn>
                                        <p:tgtEl>
                                          <p:spTgt spid="40966"/>
                                        </p:tgtEl>
                                        <p:attrNameLst>
                                          <p:attrName>style.visibility</p:attrName>
                                        </p:attrNameLst>
                                      </p:cBhvr>
                                      <p:to>
                                        <p:strVal val="visible"/>
                                      </p:to>
                                    </p:set>
                                    <p:animEffect transition="in" filter="fade">
                                      <p:cBhvr>
                                        <p:cTn id="29" dur="2000"/>
                                        <p:tgtEl>
                                          <p:spTgt spid="40966"/>
                                        </p:tgtEl>
                                      </p:cBhvr>
                                    </p:animEffect>
                                  </p:childTnLst>
                                </p:cTn>
                              </p:par>
                            </p:childTnLst>
                          </p:cTn>
                        </p:par>
                        <p:par>
                          <p:cTn id="30" fill="hold">
                            <p:stCondLst>
                              <p:cond delay="10000"/>
                            </p:stCondLst>
                            <p:childTnLst>
                              <p:par>
                                <p:cTn id="31" presetID="2" presetClass="entr" presetSubtype="3" fill="hold" grpId="0" nodeType="afterEffect">
                                  <p:stCondLst>
                                    <p:cond delay="0"/>
                                  </p:stCondLst>
                                  <p:childTnLst>
                                    <p:set>
                                      <p:cBhvr>
                                        <p:cTn id="32" dur="1" fill="hold">
                                          <p:stCondLst>
                                            <p:cond delay="0"/>
                                          </p:stCondLst>
                                        </p:cTn>
                                        <p:tgtEl>
                                          <p:spTgt spid="40968"/>
                                        </p:tgtEl>
                                        <p:attrNameLst>
                                          <p:attrName>style.visibility</p:attrName>
                                        </p:attrNameLst>
                                      </p:cBhvr>
                                      <p:to>
                                        <p:strVal val="visible"/>
                                      </p:to>
                                    </p:set>
                                    <p:anim calcmode="lin" valueType="num">
                                      <p:cBhvr additive="base">
                                        <p:cTn id="33" dur="500" fill="hold"/>
                                        <p:tgtEl>
                                          <p:spTgt spid="40968"/>
                                        </p:tgtEl>
                                        <p:attrNameLst>
                                          <p:attrName>ppt_x</p:attrName>
                                        </p:attrNameLst>
                                      </p:cBhvr>
                                      <p:tavLst>
                                        <p:tav tm="0">
                                          <p:val>
                                            <p:strVal val="1+#ppt_w/2"/>
                                          </p:val>
                                        </p:tav>
                                        <p:tav tm="100000">
                                          <p:val>
                                            <p:strVal val="#ppt_x"/>
                                          </p:val>
                                        </p:tav>
                                      </p:tavLst>
                                    </p:anim>
                                    <p:anim calcmode="lin" valueType="num">
                                      <p:cBhvr additive="base">
                                        <p:cTn id="34" dur="500" fill="hold"/>
                                        <p:tgtEl>
                                          <p:spTgt spid="40968"/>
                                        </p:tgtEl>
                                        <p:attrNameLst>
                                          <p:attrName>ppt_y</p:attrName>
                                        </p:attrNameLst>
                                      </p:cBhvr>
                                      <p:tavLst>
                                        <p:tav tm="0">
                                          <p:val>
                                            <p:strVal val="0-#ppt_h/2"/>
                                          </p:val>
                                        </p:tav>
                                        <p:tav tm="100000">
                                          <p:val>
                                            <p:strVal val="#ppt_y"/>
                                          </p:val>
                                        </p:tav>
                                      </p:tavLst>
                                    </p:anim>
                                  </p:childTnLst>
                                </p:cTn>
                              </p:par>
                            </p:childTnLst>
                          </p:cTn>
                        </p:par>
                        <p:par>
                          <p:cTn id="35" fill="hold">
                            <p:stCondLst>
                              <p:cond delay="10500"/>
                            </p:stCondLst>
                            <p:childTnLst>
                              <p:par>
                                <p:cTn id="36" presetID="10" presetClass="entr" presetSubtype="0" fill="hold" nodeType="afterEffect">
                                  <p:stCondLst>
                                    <p:cond delay="0"/>
                                  </p:stCondLst>
                                  <p:childTnLst>
                                    <p:set>
                                      <p:cBhvr>
                                        <p:cTn id="37" dur="1" fill="hold">
                                          <p:stCondLst>
                                            <p:cond delay="0"/>
                                          </p:stCondLst>
                                        </p:cTn>
                                        <p:tgtEl>
                                          <p:spTgt spid="40970"/>
                                        </p:tgtEl>
                                        <p:attrNameLst>
                                          <p:attrName>style.visibility</p:attrName>
                                        </p:attrNameLst>
                                      </p:cBhvr>
                                      <p:to>
                                        <p:strVal val="visible"/>
                                      </p:to>
                                    </p:set>
                                    <p:animEffect transition="in" filter="fade">
                                      <p:cBhvr>
                                        <p:cTn id="38" dur="2000"/>
                                        <p:tgtEl>
                                          <p:spTgt spid="40970"/>
                                        </p:tgtEl>
                                      </p:cBhvr>
                                    </p:animEffect>
                                  </p:childTnLst>
                                </p:cTn>
                              </p:par>
                            </p:childTnLst>
                          </p:cTn>
                        </p:par>
                        <p:par>
                          <p:cTn id="39" fill="hold">
                            <p:stCondLst>
                              <p:cond delay="12500"/>
                            </p:stCondLst>
                            <p:childTnLst>
                              <p:par>
                                <p:cTn id="40" presetID="2" presetClass="entr" presetSubtype="3" fill="hold" grpId="0" nodeType="afterEffect">
                                  <p:stCondLst>
                                    <p:cond delay="0"/>
                                  </p:stCondLst>
                                  <p:childTnLst>
                                    <p:set>
                                      <p:cBhvr>
                                        <p:cTn id="41" dur="1" fill="hold">
                                          <p:stCondLst>
                                            <p:cond delay="0"/>
                                          </p:stCondLst>
                                        </p:cTn>
                                        <p:tgtEl>
                                          <p:spTgt spid="40972"/>
                                        </p:tgtEl>
                                        <p:attrNameLst>
                                          <p:attrName>style.visibility</p:attrName>
                                        </p:attrNameLst>
                                      </p:cBhvr>
                                      <p:to>
                                        <p:strVal val="visible"/>
                                      </p:to>
                                    </p:set>
                                    <p:anim calcmode="lin" valueType="num">
                                      <p:cBhvr additive="base">
                                        <p:cTn id="42" dur="500" fill="hold"/>
                                        <p:tgtEl>
                                          <p:spTgt spid="40972"/>
                                        </p:tgtEl>
                                        <p:attrNameLst>
                                          <p:attrName>ppt_x</p:attrName>
                                        </p:attrNameLst>
                                      </p:cBhvr>
                                      <p:tavLst>
                                        <p:tav tm="0">
                                          <p:val>
                                            <p:strVal val="1+#ppt_w/2"/>
                                          </p:val>
                                        </p:tav>
                                        <p:tav tm="100000">
                                          <p:val>
                                            <p:strVal val="#ppt_x"/>
                                          </p:val>
                                        </p:tav>
                                      </p:tavLst>
                                    </p:anim>
                                    <p:anim calcmode="lin" valueType="num">
                                      <p:cBhvr additive="base">
                                        <p:cTn id="43" dur="500" fill="hold"/>
                                        <p:tgtEl>
                                          <p:spTgt spid="40972"/>
                                        </p:tgtEl>
                                        <p:attrNameLst>
                                          <p:attrName>ppt_y</p:attrName>
                                        </p:attrNameLst>
                                      </p:cBhvr>
                                      <p:tavLst>
                                        <p:tav tm="0">
                                          <p:val>
                                            <p:strVal val="0-#ppt_h/2"/>
                                          </p:val>
                                        </p:tav>
                                        <p:tav tm="100000">
                                          <p:val>
                                            <p:strVal val="#ppt_y"/>
                                          </p:val>
                                        </p:tav>
                                      </p:tavLst>
                                    </p:anim>
                                  </p:childTnLst>
                                </p:cTn>
                              </p:par>
                            </p:childTnLst>
                          </p:cTn>
                        </p:par>
                        <p:par>
                          <p:cTn id="44" fill="hold">
                            <p:stCondLst>
                              <p:cond delay="13000"/>
                            </p:stCondLst>
                            <p:childTnLst>
                              <p:par>
                                <p:cTn id="45" presetID="10" presetClass="entr" presetSubtype="0" fill="hold" nodeType="afterEffect">
                                  <p:stCondLst>
                                    <p:cond delay="0"/>
                                  </p:stCondLst>
                                  <p:childTnLst>
                                    <p:set>
                                      <p:cBhvr>
                                        <p:cTn id="46" dur="1" fill="hold">
                                          <p:stCondLst>
                                            <p:cond delay="0"/>
                                          </p:stCondLst>
                                        </p:cTn>
                                        <p:tgtEl>
                                          <p:spTgt spid="40973"/>
                                        </p:tgtEl>
                                        <p:attrNameLst>
                                          <p:attrName>style.visibility</p:attrName>
                                        </p:attrNameLst>
                                      </p:cBhvr>
                                      <p:to>
                                        <p:strVal val="visible"/>
                                      </p:to>
                                    </p:set>
                                    <p:animEffect transition="in" filter="fade">
                                      <p:cBhvr>
                                        <p:cTn id="47" dur="2000"/>
                                        <p:tgtEl>
                                          <p:spTgt spid="40973"/>
                                        </p:tgtEl>
                                      </p:cBhvr>
                                    </p:animEffect>
                                  </p:childTnLst>
                                </p:cTn>
                              </p:par>
                            </p:childTnLst>
                          </p:cTn>
                        </p:par>
                        <p:par>
                          <p:cTn id="48" fill="hold">
                            <p:stCondLst>
                              <p:cond delay="15000"/>
                            </p:stCondLst>
                            <p:childTnLst>
                              <p:par>
                                <p:cTn id="49" presetID="2" presetClass="entr" presetSubtype="3" fill="hold" grpId="0" nodeType="afterEffect">
                                  <p:stCondLst>
                                    <p:cond delay="0"/>
                                  </p:stCondLst>
                                  <p:childTnLst>
                                    <p:set>
                                      <p:cBhvr>
                                        <p:cTn id="50" dur="1" fill="hold">
                                          <p:stCondLst>
                                            <p:cond delay="0"/>
                                          </p:stCondLst>
                                        </p:cTn>
                                        <p:tgtEl>
                                          <p:spTgt spid="40974"/>
                                        </p:tgtEl>
                                        <p:attrNameLst>
                                          <p:attrName>style.visibility</p:attrName>
                                        </p:attrNameLst>
                                      </p:cBhvr>
                                      <p:to>
                                        <p:strVal val="visible"/>
                                      </p:to>
                                    </p:set>
                                    <p:anim calcmode="lin" valueType="num">
                                      <p:cBhvr additive="base">
                                        <p:cTn id="51" dur="500" fill="hold"/>
                                        <p:tgtEl>
                                          <p:spTgt spid="40974"/>
                                        </p:tgtEl>
                                        <p:attrNameLst>
                                          <p:attrName>ppt_x</p:attrName>
                                        </p:attrNameLst>
                                      </p:cBhvr>
                                      <p:tavLst>
                                        <p:tav tm="0">
                                          <p:val>
                                            <p:strVal val="1+#ppt_w/2"/>
                                          </p:val>
                                        </p:tav>
                                        <p:tav tm="100000">
                                          <p:val>
                                            <p:strVal val="#ppt_x"/>
                                          </p:val>
                                        </p:tav>
                                      </p:tavLst>
                                    </p:anim>
                                    <p:anim calcmode="lin" valueType="num">
                                      <p:cBhvr additive="base">
                                        <p:cTn id="52" dur="500" fill="hold"/>
                                        <p:tgtEl>
                                          <p:spTgt spid="40974"/>
                                        </p:tgtEl>
                                        <p:attrNameLst>
                                          <p:attrName>ppt_y</p:attrName>
                                        </p:attrNameLst>
                                      </p:cBhvr>
                                      <p:tavLst>
                                        <p:tav tm="0">
                                          <p:val>
                                            <p:strVal val="0-#ppt_h/2"/>
                                          </p:val>
                                        </p:tav>
                                        <p:tav tm="100000">
                                          <p:val>
                                            <p:strVal val="#ppt_y"/>
                                          </p:val>
                                        </p:tav>
                                      </p:tavLst>
                                    </p:anim>
                                  </p:childTnLst>
                                </p:cTn>
                              </p:par>
                            </p:childTnLst>
                          </p:cTn>
                        </p:par>
                        <p:par>
                          <p:cTn id="53" fill="hold">
                            <p:stCondLst>
                              <p:cond delay="15500"/>
                            </p:stCondLst>
                            <p:childTnLst>
                              <p:par>
                                <p:cTn id="54" presetID="10" presetClass="entr" presetSubtype="0" fill="hold" nodeType="afterEffect">
                                  <p:stCondLst>
                                    <p:cond delay="0"/>
                                  </p:stCondLst>
                                  <p:childTnLst>
                                    <p:set>
                                      <p:cBhvr>
                                        <p:cTn id="55" dur="1" fill="hold">
                                          <p:stCondLst>
                                            <p:cond delay="0"/>
                                          </p:stCondLst>
                                        </p:cTn>
                                        <p:tgtEl>
                                          <p:spTgt spid="40975"/>
                                        </p:tgtEl>
                                        <p:attrNameLst>
                                          <p:attrName>style.visibility</p:attrName>
                                        </p:attrNameLst>
                                      </p:cBhvr>
                                      <p:to>
                                        <p:strVal val="visible"/>
                                      </p:to>
                                    </p:set>
                                    <p:animEffect transition="in" filter="fade">
                                      <p:cBhvr>
                                        <p:cTn id="56" dur="2000"/>
                                        <p:tgtEl>
                                          <p:spTgt spid="40975"/>
                                        </p:tgtEl>
                                      </p:cBhvr>
                                    </p:animEffect>
                                  </p:childTnLst>
                                </p:cTn>
                              </p:par>
                            </p:childTnLst>
                          </p:cTn>
                        </p:par>
                        <p:par>
                          <p:cTn id="57" fill="hold">
                            <p:stCondLst>
                              <p:cond delay="17500"/>
                            </p:stCondLst>
                            <p:childTnLst>
                              <p:par>
                                <p:cTn id="58" presetID="2" presetClass="entr" presetSubtype="3" fill="hold" grpId="0" nodeType="afterEffect">
                                  <p:stCondLst>
                                    <p:cond delay="0"/>
                                  </p:stCondLst>
                                  <p:childTnLst>
                                    <p:set>
                                      <p:cBhvr>
                                        <p:cTn id="59" dur="1" fill="hold">
                                          <p:stCondLst>
                                            <p:cond delay="0"/>
                                          </p:stCondLst>
                                        </p:cTn>
                                        <p:tgtEl>
                                          <p:spTgt spid="40976"/>
                                        </p:tgtEl>
                                        <p:attrNameLst>
                                          <p:attrName>style.visibility</p:attrName>
                                        </p:attrNameLst>
                                      </p:cBhvr>
                                      <p:to>
                                        <p:strVal val="visible"/>
                                      </p:to>
                                    </p:set>
                                    <p:anim calcmode="lin" valueType="num">
                                      <p:cBhvr additive="base">
                                        <p:cTn id="60" dur="500" fill="hold"/>
                                        <p:tgtEl>
                                          <p:spTgt spid="40976"/>
                                        </p:tgtEl>
                                        <p:attrNameLst>
                                          <p:attrName>ppt_x</p:attrName>
                                        </p:attrNameLst>
                                      </p:cBhvr>
                                      <p:tavLst>
                                        <p:tav tm="0">
                                          <p:val>
                                            <p:strVal val="1+#ppt_w/2"/>
                                          </p:val>
                                        </p:tav>
                                        <p:tav tm="100000">
                                          <p:val>
                                            <p:strVal val="#ppt_x"/>
                                          </p:val>
                                        </p:tav>
                                      </p:tavLst>
                                    </p:anim>
                                    <p:anim calcmode="lin" valueType="num">
                                      <p:cBhvr additive="base">
                                        <p:cTn id="61" dur="500" fill="hold"/>
                                        <p:tgtEl>
                                          <p:spTgt spid="4097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animBg="1"/>
      <p:bldP spid="40968" grpId="0"/>
      <p:bldP spid="40969" grpId="0"/>
      <p:bldP spid="40971" grpId="0"/>
      <p:bldP spid="40972" grpId="0"/>
      <p:bldP spid="40974" grpId="0"/>
      <p:bldP spid="4097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What is strategy?</a:t>
            </a:r>
          </a:p>
        </p:txBody>
      </p:sp>
      <p:sp>
        <p:nvSpPr>
          <p:cNvPr id="41987" name="Rectangle 3"/>
          <p:cNvSpPr>
            <a:spLocks noGrp="1" noChangeArrowheads="1"/>
          </p:cNvSpPr>
          <p:nvPr>
            <p:ph type="body" idx="1"/>
          </p:nvPr>
        </p:nvSpPr>
        <p:spPr>
          <a:xfrm>
            <a:off x="457200" y="1903433"/>
            <a:ext cx="8229600" cy="4525963"/>
          </a:xfrm>
        </p:spPr>
        <p:txBody>
          <a:bodyPr/>
          <a:lstStyle/>
          <a:p>
            <a:pPr eaLnBrk="1" hangingPunct="1">
              <a:buNone/>
            </a:pPr>
            <a:r>
              <a:rPr lang="en-US" sz="1800" dirty="0" smtClean="0">
                <a:solidFill>
                  <a:srgbClr val="002060"/>
                </a:solidFill>
              </a:rPr>
              <a:t>The right things done right</a:t>
            </a:r>
          </a:p>
          <a:p>
            <a:pPr eaLnBrk="1" hangingPunct="1">
              <a:buNone/>
            </a:pPr>
            <a:endParaRPr lang="en-US" sz="1800" dirty="0" smtClean="0">
              <a:solidFill>
                <a:srgbClr val="002060"/>
              </a:solidFill>
            </a:endParaRPr>
          </a:p>
          <a:p>
            <a:pPr eaLnBrk="1" hangingPunct="1">
              <a:buNone/>
            </a:pPr>
            <a:r>
              <a:rPr lang="en-US" sz="1800" dirty="0" smtClean="0">
                <a:solidFill>
                  <a:srgbClr val="002060"/>
                </a:solidFill>
              </a:rPr>
              <a:t>The essence of why an organization exists and how it thrives</a:t>
            </a:r>
          </a:p>
          <a:p>
            <a:pPr eaLnBrk="1" hangingPunct="1">
              <a:buNone/>
            </a:pPr>
            <a:endParaRPr lang="en-ZA" sz="1800" dirty="0" smtClean="0">
              <a:solidFill>
                <a:srgbClr val="002060"/>
              </a:solidFill>
            </a:endParaRPr>
          </a:p>
          <a:p>
            <a:pPr eaLnBrk="1" hangingPunct="1">
              <a:buNone/>
            </a:pPr>
            <a:r>
              <a:rPr lang="en-ZA" sz="1800" dirty="0" smtClean="0">
                <a:solidFill>
                  <a:srgbClr val="002060"/>
                </a:solidFill>
              </a:rPr>
              <a:t>The essence of why a theory exists and how it supports humanity to thrive</a:t>
            </a:r>
            <a:endParaRPr lang="en-US" sz="1800" dirty="0" smtClean="0">
              <a:solidFill>
                <a:srgbClr val="002060"/>
              </a:solidFill>
            </a:endParaRPr>
          </a:p>
          <a:p>
            <a:pPr eaLnBrk="1" hangingPunct="1"/>
            <a:endParaRPr lang="en-ZA" sz="1800" dirty="0" smtClean="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2000"/>
                                        <p:tgtEl>
                                          <p:spTgt spid="4198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animEffect transition="in" filter="fade">
                                      <p:cBhvr>
                                        <p:cTn id="11" dur="2000"/>
                                        <p:tgtEl>
                                          <p:spTgt spid="41987">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animEffect transition="in" filter="fade">
                                      <p:cBhvr>
                                        <p:cTn id="15" dur="2000"/>
                                        <p:tgtEl>
                                          <p:spTgt spid="419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AR&amp;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9560</TotalTime>
  <Words>6292</Words>
  <Application>Microsoft Office PowerPoint</Application>
  <PresentationFormat>On-screen Show (4:3)</PresentationFormat>
  <Paragraphs>686</Paragraphs>
  <Slides>50</Slides>
  <Notes>50</Notes>
  <HiddenSlides>0</HiddenSlides>
  <MMClips>6</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Caution – a special request</vt:lpstr>
      <vt:lpstr>Acknowledgement Jonathan Gray</vt:lpstr>
      <vt:lpstr>PowerPoint Presentation</vt:lpstr>
      <vt:lpstr>PowerPoint Presentation</vt:lpstr>
      <vt:lpstr>PowerPoint Presentation</vt:lpstr>
      <vt:lpstr>PowerPoint Presentation</vt:lpstr>
      <vt:lpstr>What is strategy?</vt:lpstr>
      <vt:lpstr>What is strategy?</vt:lpstr>
      <vt:lpstr>Credentials Academic and Engineering</vt:lpstr>
      <vt:lpstr>Mathematics and Law Reductio ad absurdem Reduce to the absurd</vt:lpstr>
      <vt:lpstr>Credentials Employment</vt:lpstr>
      <vt:lpstr>Credentials Professional</vt:lpstr>
      <vt:lpstr>Engineering geotechnics and geology</vt:lpstr>
      <vt:lpstr>Mining experience</vt:lpstr>
      <vt:lpstr>PhD research Cement stabilized soils for dam construction</vt:lpstr>
      <vt:lpstr>PhD research Test results are ALL non-linear (exponential)</vt:lpstr>
      <vt:lpstr>Exponential characteristics</vt:lpstr>
      <vt:lpstr>“Extrapolation should be avoided” A fundamental engineering principle</vt:lpstr>
      <vt:lpstr>A reality check Historical theory</vt:lpstr>
      <vt:lpstr>Extrapolation over millions or billions of years is invalid</vt:lpstr>
      <vt:lpstr>A reality check Historical theory</vt:lpstr>
      <vt:lpstr>What if ... ? Historical time</vt:lpstr>
      <vt:lpstr>Religious and spiritual</vt:lpstr>
      <vt:lpstr>Fundamental laws of physics</vt:lpstr>
      <vt:lpstr>We live in an unstable Universe Solar prominence -- NASA – Solar Dynamics Observatory</vt:lpstr>
      <vt:lpstr>We live in an unstable Universe NASA – intense activity on the surface of our sun 1 August 2010</vt:lpstr>
      <vt:lpstr>We live in an unstable Universe NASA – Hubble -- Birth of Stars three light year high pillar of gas</vt:lpstr>
      <vt:lpstr>We live in an unstable Universe NASA – massive runaway star 400,000 km per hour, earth to Moon in 1 hour</vt:lpstr>
      <vt:lpstr>We live in an unstable Universe NASA – Constellation Cassiopea Supernova – massive explosion</vt:lpstr>
      <vt:lpstr>We live in an unstable Universe NASA – Comet Lulin “dirty snowball” 160 times further than the moon (ie close!)</vt:lpstr>
      <vt:lpstr>We live in an unstable Universe NASA -- Kuiper Belt massive chunks of ice in space </vt:lpstr>
      <vt:lpstr>NASA -- Mars -- Hellas Planitia -- 1,400 mile (2,250 km) diameter crater evidence of large space object impacts</vt:lpstr>
      <vt:lpstr>Hellas Planitia – 2,250 km diameter crater -- Cape Town, South Africa to Lusaka, Zambia</vt:lpstr>
      <vt:lpstr>Hellas Planitia – what if something as big or bigger hit the earth?</vt:lpstr>
      <vt:lpstr>We live in an unstable Universe</vt:lpstr>
      <vt:lpstr>What if ... ? A massive ice block hit the earth?</vt:lpstr>
      <vt:lpstr>An unstable planet 500 active volcanoes today</vt:lpstr>
      <vt:lpstr>Johannesburg</vt:lpstr>
      <vt:lpstr>Hillbrow Tower Johannesburg 269m -- height benchmark</vt:lpstr>
      <vt:lpstr>Global height benchmarks Empire state and Burj Khalifa</vt:lpstr>
      <vt:lpstr>Northcliff</vt:lpstr>
      <vt:lpstr>Northcliff</vt:lpstr>
      <vt:lpstr>Northcliff</vt:lpstr>
      <vt:lpstr>Be critical Take time to digest what I present</vt:lpstr>
      <vt:lpstr>PowerPoint Presentation</vt:lpstr>
      <vt:lpstr>Summing up </vt:lpstr>
      <vt:lpstr>Coming next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Robertson</dc:creator>
  <cp:lastModifiedBy>ETI</cp:lastModifiedBy>
  <cp:revision>347</cp:revision>
  <dcterms:created xsi:type="dcterms:W3CDTF">2009-05-01T08:13:25Z</dcterms:created>
  <dcterms:modified xsi:type="dcterms:W3CDTF">2014-06-15T14:26:20Z</dcterms:modified>
</cp:coreProperties>
</file>